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vml" ContentType="application/vnd.openxmlformats-officedocument.vmlDrawin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media/audio1.bin" ContentType="audio/unknown"/>
  <Override PartName="/ppt/theme/theme2.xml" ContentType="application/vnd.openxmlformats-officedocument.theme+xml"/>
  <Override PartName="/ppt/theme/theme3.xml" ContentType="application/vnd.openxmlformats-officedocument.theme+xml"/>
  <Override PartName="/ppt/embeddings/oleObject1.bin" ContentType="application/vnd.openxmlformats-officedocument.oleObject"/>
  <Override PartName="/ppt/media/audio2.bin" ContentType="audio/unknown"/>
  <Override PartName="/ppt/embeddings/oleObject2.bin" ContentType="application/vnd.openxmlformats-officedocument.oleObject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7"/>
  </p:notesMasterIdLst>
  <p:handoutMasterIdLst>
    <p:handoutMasterId r:id="rId28"/>
  </p:handoutMasterIdLst>
  <p:sldIdLst>
    <p:sldId id="256" r:id="rId2"/>
    <p:sldId id="257" r:id="rId3"/>
    <p:sldId id="260" r:id="rId4"/>
    <p:sldId id="261" r:id="rId5"/>
    <p:sldId id="262" r:id="rId6"/>
    <p:sldId id="263" r:id="rId7"/>
    <p:sldId id="265" r:id="rId8"/>
    <p:sldId id="266" r:id="rId9"/>
    <p:sldId id="267" r:id="rId10"/>
    <p:sldId id="268" r:id="rId11"/>
    <p:sldId id="269" r:id="rId12"/>
    <p:sldId id="270" r:id="rId13"/>
    <p:sldId id="271" r:id="rId14"/>
    <p:sldId id="272" r:id="rId15"/>
    <p:sldId id="259" r:id="rId16"/>
    <p:sldId id="273" r:id="rId17"/>
    <p:sldId id="274" r:id="rId18"/>
    <p:sldId id="275" r:id="rId19"/>
    <p:sldId id="276" r:id="rId20"/>
    <p:sldId id="277" r:id="rId21"/>
    <p:sldId id="278" r:id="rId22"/>
    <p:sldId id="279" r:id="rId23"/>
    <p:sldId id="280" r:id="rId24"/>
    <p:sldId id="281" r:id="rId25"/>
    <p:sldId id="282" r:id="rId2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67" d="100"/>
          <a:sy n="67" d="100"/>
        </p:scale>
        <p:origin x="-2088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notesMaster" Target="notesMasters/notesMaster1.xml"/><Relationship Id="rId28" Type="http://schemas.openxmlformats.org/officeDocument/2006/relationships/handoutMaster" Target="handoutMasters/handoutMaster1.xml"/><Relationship Id="rId29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presProps" Target="presProps.xml"/><Relationship Id="rId31" Type="http://schemas.openxmlformats.org/officeDocument/2006/relationships/viewProps" Target="viewProps.xml"/><Relationship Id="rId32" Type="http://schemas.openxmlformats.org/officeDocument/2006/relationships/theme" Target="theme/theme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D4C910C-5A59-C645-8C7E-0EEBEEFA61CF}" type="datetimeFigureOut">
              <a:rPr lang="en-US" smtClean="0"/>
              <a:t>10/13/11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24E9D8C-C42E-2D46-86D0-1DE865FAAE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961407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98FF763-224B-AE42-BCD5-A3ED542CE5C4}" type="datetimeFigureOut">
              <a:rPr lang="en-US" smtClean="0"/>
              <a:t>10/13/11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3CB1F3C-A74B-0447-8C03-1F1001EA23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173389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audio" Target="../media/audio1.bin"/><Relationship Id="rId2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328166" y="1295400"/>
            <a:ext cx="6487668" cy="3152887"/>
          </a:xfrm>
          <a:prstGeom prst="rect">
            <a:avLst/>
          </a:prstGeo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/>
          <a:p>
            <a:pPr marL="0" indent="0" algn="l" defTabSz="914400" rtl="0" eaLnBrk="1" latinLnBrk="0" hangingPunct="1">
              <a:spcBef>
                <a:spcPts val="2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</a:pPr>
            <a:endParaRPr sz="3200" kern="120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22921" y="1523999"/>
            <a:ext cx="6498158" cy="1724867"/>
          </a:xfrm>
        </p:spPr>
        <p:txBody>
          <a:bodyPr vert="horz" lIns="91440" tIns="45720" rIns="91440" bIns="45720" rtlCol="0" anchor="b" anchorCtr="0">
            <a:noAutofit/>
          </a:bodyPr>
          <a:lstStyle>
            <a:lvl1pPr marL="0" indent="0" algn="ctr" defTabSz="914400" rtl="0" eaLnBrk="1" latinLnBrk="0" hangingPunct="1">
              <a:spcBef>
                <a:spcPct val="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4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22921" y="3299012"/>
            <a:ext cx="6498159" cy="916641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ts val="3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9EAE29-3791-894F-AEC0-172AB53A3677}" type="datetime1">
              <a:rPr lang="en-US" smtClean="0"/>
              <a:t>10/13/11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Objective:  Understand the role of narrator &amp; voice by completing a character graphic organizer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398" y="611872"/>
            <a:ext cx="4079545" cy="11620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398" y="1787856"/>
            <a:ext cx="4079545" cy="3720152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1CFDEF-45EE-704A-B39C-22C58C57A0BC}" type="datetime1">
              <a:rPr lang="en-US" smtClean="0"/>
              <a:t>10/13/11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Objective:  Understand the role of narrator &amp; voice by completing a character graphic organizer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  <p:sp>
        <p:nvSpPr>
          <p:cNvPr id="8" name="Picture Placeholder 2"/>
          <p:cNvSpPr>
            <a:spLocks noGrp="1"/>
          </p:cNvSpPr>
          <p:nvPr>
            <p:ph type="pic" idx="1"/>
          </p:nvPr>
        </p:nvSpPr>
        <p:spPr>
          <a:xfrm>
            <a:off x="5090617" y="359392"/>
            <a:ext cx="3657600" cy="5318077"/>
          </a:xfr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ts val="2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32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A5155E-798A-3F4D-BDF9-60996320781B}" type="datetime1">
              <a:rPr lang="en-US" smtClean="0"/>
              <a:t>10/13/11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Objective:  Understand the role of narrator &amp; voice by completing a character graphic organizer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9792" y="368301"/>
            <a:ext cx="1524000" cy="5575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49274" y="368301"/>
            <a:ext cx="6689726" cy="5575300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0BE5BA-2483-0D42-BF48-A11CD5DC465C}" type="datetime1">
              <a:rPr lang="en-US" smtClean="0"/>
              <a:t>10/13/11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Objective:  Understand the role of narrator &amp; voice by completing a character graphic organizer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572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C61986BA-D789-F145-8FA7-16A3EC4B5934}" type="datetime1">
              <a:rPr lang="en-US" smtClean="0"/>
              <a:t>10/13/11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Objective:  Understand the role of narrator &amp; voice by completing a character graphic organizer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2F1F7F55-9F04-034F-8E31-4FFEC12D1E8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1387959"/>
      </p:ext>
    </p:extLst>
  </p:cSld>
  <p:clrMapOvr>
    <a:masterClrMapping/>
  </p:clrMapOvr>
  <p:transition xmlns:p14="http://schemas.microsoft.com/office/powerpoint/2010/main">
    <p:sndAc>
      <p:stSnd>
        <p:snd r:embed="rId1" name="A3DSPLH.WAV"/>
      </p:stSnd>
    </p:sndAc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97AB10-EA1F-7543-925F-67E209C84329}" type="datetime1">
              <a:rPr lang="en-US" smtClean="0"/>
              <a:t>10/13/11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Objective:  Understand the role of narrator &amp; voice by completing a character graphic organizer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63538" y="3352801"/>
            <a:ext cx="8416925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63538" y="4771029"/>
            <a:ext cx="8416925" cy="972671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59C870-D747-F940-A8D8-BE6EA0D50212}" type="datetime1">
              <a:rPr lang="en-US" smtClean="0"/>
              <a:t>10/13/11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Objective:  Understand the role of narrator &amp; voice by completing a character graphic organizer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  <p:sp>
        <p:nvSpPr>
          <p:cNvPr id="9" name="Picture Placeholder 2"/>
          <p:cNvSpPr>
            <a:spLocks noGrp="1"/>
          </p:cNvSpPr>
          <p:nvPr>
            <p:ph type="pic" idx="13"/>
          </p:nvPr>
        </p:nvSpPr>
        <p:spPr>
          <a:xfrm>
            <a:off x="370980" y="363538"/>
            <a:ext cx="8402040" cy="2836862"/>
          </a:xfr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2403144"/>
            <a:ext cx="8056563" cy="1362075"/>
          </a:xfrm>
        </p:spPr>
        <p:txBody>
          <a:bodyPr anchor="b" anchorCtr="0"/>
          <a:lstStyle>
            <a:lvl1pPr algn="ctr">
              <a:defRPr sz="4600" b="0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5" y="3736005"/>
            <a:ext cx="8056563" cy="1500187"/>
          </a:xfrm>
        </p:spPr>
        <p:txBody>
          <a:bodyPr anchor="t" anchorCtr="0"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989996-8A66-4242-8B60-FF75D1AEF556}" type="datetime1">
              <a:rPr lang="en-US" smtClean="0"/>
              <a:t>10/13/11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Objective:  Understand the role of narrator &amp; voice by completing a character graphic organizer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133695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49275" y="1600201"/>
            <a:ext cx="3840480" cy="4343400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1071" y="1600201"/>
            <a:ext cx="3840480" cy="4343400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302EEE-32FD-9241-B743-D7463E1D556E}" type="datetime1">
              <a:rPr lang="en-US" smtClean="0"/>
              <a:t>10/13/11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Objective:  Understand the role of narrator &amp; voice by completing a character graphic organizer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4" y="107576"/>
            <a:ext cx="8042276" cy="1336956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4" y="1453224"/>
            <a:ext cx="3840480" cy="750887"/>
          </a:xfrm>
        </p:spPr>
        <p:txBody>
          <a:bodyPr anchor="b">
            <a:noAutofit/>
          </a:bodyPr>
          <a:lstStyle>
            <a:lvl1pPr marL="0" indent="0" algn="ctr">
              <a:spcBef>
                <a:spcPts val="0"/>
              </a:spcBef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9274" y="2347415"/>
            <a:ext cx="3840480" cy="3596185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1070" y="1453224"/>
            <a:ext cx="3840480" cy="750887"/>
          </a:xfrm>
        </p:spPr>
        <p:txBody>
          <a:bodyPr anchor="b">
            <a:noAutofit/>
          </a:bodyPr>
          <a:lstStyle>
            <a:lvl1pPr marL="0" indent="0" algn="ctr">
              <a:spcBef>
                <a:spcPts val="0"/>
              </a:spcBef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1070" y="2347415"/>
            <a:ext cx="3840480" cy="3596185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AE59ED-24CE-7C45-BEB1-614EBDFBA4C8}" type="datetime1">
              <a:rPr lang="en-US" smtClean="0"/>
              <a:t>10/13/11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Objective:  Understand the role of narrator &amp; voice by completing a character graphic organizer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FA8FD6-1CCF-7145-8B0E-E758D7F7BECD}" type="datetime1">
              <a:rPr lang="en-US" smtClean="0"/>
              <a:t>10/13/11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Objective:  Understand the role of narrator &amp; voice by completing a character graphic organizer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DE2EFE-6E89-1646-8CCB-102E1DF73B98}" type="datetime1">
              <a:rPr lang="en-US" smtClean="0"/>
              <a:t>10/13/11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Objective:  Understand the role of narrator &amp; voice by completing a character graphic organizer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399" y="611872"/>
            <a:ext cx="3840480" cy="11620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2824" y="368300"/>
            <a:ext cx="3840480" cy="5575300"/>
          </a:xfrm>
        </p:spPr>
        <p:txBody>
          <a:bodyPr>
            <a:normAutofit/>
          </a:bodyPr>
          <a:lstStyle>
            <a:lvl1pPr>
              <a:spcBef>
                <a:spcPts val="2000"/>
              </a:spcBef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399" y="1787856"/>
            <a:ext cx="3840480" cy="3720152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12995-BC0B-B94D-A615-9CC514259C68}" type="datetime1">
              <a:rPr lang="en-US" smtClean="0"/>
              <a:t>10/13/11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Objective:  Understand the role of narrator &amp; voice by completing a character graphic organizer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1336956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5" y="1600201"/>
            <a:ext cx="8042276" cy="4343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629835" y="627566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0CA5865D-9635-DE41-95DD-59130EEC7FE1}" type="datetime1">
              <a:rPr lang="en-US" smtClean="0"/>
              <a:t>10/13/11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458" y="6275668"/>
            <a:ext cx="484094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Objective:  Understand the role of narrator &amp; voice by completing a character graphic organizer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97906" y="6275668"/>
            <a:ext cx="99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6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9250" indent="-349250" algn="l" defTabSz="914400" rtl="0" eaLnBrk="1" latinLnBrk="0" hangingPunct="1">
        <a:spcBef>
          <a:spcPts val="2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2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ts val="600"/>
        </a:spcBef>
        <a:buClr>
          <a:schemeClr val="accent1">
            <a:lumMod val="75000"/>
          </a:schemeClr>
        </a:buClr>
        <a:buSzPct val="110000"/>
        <a:buFont typeface="Wingdings 2" pitchFamily="18" charset="2"/>
        <a:buChar char=""/>
        <a:defRPr sz="22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968375" indent="-282575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263650" indent="-295275" algn="l" defTabSz="914400" rtl="0" eaLnBrk="1" latinLnBrk="0" hangingPunct="1">
        <a:spcBef>
          <a:spcPts val="600"/>
        </a:spcBef>
        <a:buClr>
          <a:schemeClr val="accent1">
            <a:lumMod val="75000"/>
          </a:schemeClr>
        </a:buClr>
        <a:buSzPct val="110000"/>
        <a:buFont typeface="Wingdings 2" pitchFamily="18" charset="2"/>
        <a:buChar char="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1546225" indent="-282575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1828800" indent="-282575" algn="l" defTabSz="914400" rtl="0" eaLnBrk="1" latinLnBrk="0" hangingPunct="1">
        <a:spcBef>
          <a:spcPct val="20000"/>
        </a:spcBef>
        <a:buClr>
          <a:schemeClr val="accent2"/>
        </a:buClr>
        <a:buSzPct val="110000"/>
        <a:buFont typeface="Wingdings 2" pitchFamily="18" charset="2"/>
        <a:buChar char="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117725" indent="-282575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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2398713" indent="-282575" algn="l" defTabSz="914400" rtl="0" eaLnBrk="1" latinLnBrk="0" hangingPunct="1">
        <a:spcBef>
          <a:spcPct val="20000"/>
        </a:spcBef>
        <a:buClr>
          <a:schemeClr val="accent2"/>
        </a:buClr>
        <a:buSzPct val="110000"/>
        <a:buFont typeface="Wingdings 2" pitchFamily="18" charset="2"/>
        <a:buChar char="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2689225" indent="-282575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"/>
        <a:defRPr lang="en-US" sz="1800" kern="1200" dirty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bin"/><Relationship Id="rId4" Type="http://schemas.openxmlformats.org/officeDocument/2006/relationships/audio" Target="../media/audio2.bin"/><Relationship Id="rId5" Type="http://schemas.openxmlformats.org/officeDocument/2006/relationships/oleObject" Target="../embeddings/oleObject2.bin"/><Relationship Id="rId6" Type="http://schemas.openxmlformats.org/officeDocument/2006/relationships/image" Target="../media/image3.png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audio" Target="../media/audio2.bin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4" Type="http://schemas.openxmlformats.org/officeDocument/2006/relationships/image" Target="../media/image2.png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English 1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Ms. Hollenbach – October 11, 2011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Objective:  Understand the role of narrator &amp; voice by completing a character graphic organizer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97474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Poe</a:t>
            </a:r>
            <a:r>
              <a:rPr lang="ja-JP" altLang="en-US">
                <a:latin typeface="Arial"/>
              </a:rPr>
              <a:t>’</a:t>
            </a:r>
            <a:r>
              <a:rPr lang="en-US"/>
              <a:t>s Work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>
              <a:buFont typeface="Monotype Sorts" charset="0"/>
              <a:buNone/>
            </a:pPr>
            <a:r>
              <a:rPr lang="en-US" sz="3600"/>
              <a:t>Known for:</a:t>
            </a:r>
          </a:p>
          <a:p>
            <a:pPr lvl="1">
              <a:buFont typeface="Webdings" charset="0"/>
              <a:buChar char=""/>
            </a:pPr>
            <a:r>
              <a:rPr lang="en-US" sz="3200"/>
              <a:t>Tales of mystery and terror stories</a:t>
            </a:r>
          </a:p>
          <a:p>
            <a:pPr lvl="1">
              <a:buFont typeface="Webdings" charset="0"/>
              <a:buChar char=""/>
            </a:pPr>
            <a:r>
              <a:rPr lang="en-US" sz="3200"/>
              <a:t>Introducing the modern detective story</a:t>
            </a:r>
          </a:p>
        </p:txBody>
      </p:sp>
      <p:graphicFrame>
        <p:nvGraphicFramePr>
          <p:cNvPr id="15366" name="Object 6"/>
          <p:cNvGraphicFramePr>
            <a:graphicFrameLocks noGrp="1" noChangeAspect="1"/>
          </p:cNvGraphicFramePr>
          <p:nvPr>
            <p:ph type="clipArt" sz="half" idx="1"/>
          </p:nvPr>
        </p:nvGraphicFramePr>
        <p:xfrm>
          <a:off x="1047750" y="1981200"/>
          <a:ext cx="3086100" cy="4114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26" name="Clip" r:id="rId5" imgW="1428571" imgH="1904762" progId="MS_ClipArt_Gallery.2">
                  <p:embed/>
                </p:oleObj>
              </mc:Choice>
              <mc:Fallback>
                <p:oleObj name="Clip" r:id="rId5" imgW="1428571" imgH="1904762" progId="MS_ClipArt_Gallery.2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47750" y="1981200"/>
                        <a:ext cx="3086100" cy="4114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Objective:  Understand the role of narrator &amp; voice by completing a character graphic organizer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728083"/>
      </p:ext>
    </p:extLst>
  </p:cSld>
  <p:clrMapOvr>
    <a:masterClrMapping/>
  </p:clrMapOvr>
  <p:transition xmlns:p14="http://schemas.microsoft.com/office/powerpoint/2010/main">
    <p:sndAc>
      <p:stSnd>
        <p:snd r:embed="rId3" name="A3DSPLH.WAV"/>
      </p:stSnd>
    </p:sndAc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3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3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75" fill="hold"/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75" fill="hold"/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75" fill="hold"/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75" fill="hold"/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75" fill="hold"/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75" fill="hold"/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2" grpId="0" autoUpdateAnimBg="0"/>
      <p:bldP spid="15363" grpId="0" build="p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1600200"/>
            <a:ext cx="4038600" cy="4953000"/>
          </a:xfrm>
        </p:spPr>
        <p:txBody>
          <a:bodyPr/>
          <a:lstStyle/>
          <a:p>
            <a:pPr>
              <a:lnSpc>
                <a:spcPct val="90000"/>
              </a:lnSpc>
              <a:buSzPct val="95000"/>
              <a:buFont typeface="Webdings" charset="0"/>
              <a:buChar char="Y"/>
            </a:pPr>
            <a:r>
              <a:rPr lang="en-US" sz="4000"/>
              <a:t>Short Stories</a:t>
            </a:r>
          </a:p>
          <a:p>
            <a:pPr lvl="1">
              <a:lnSpc>
                <a:spcPct val="90000"/>
              </a:lnSpc>
              <a:buSzPct val="95000"/>
              <a:buFont typeface="Webdings" charset="0"/>
              <a:buChar char="Y"/>
            </a:pPr>
            <a:r>
              <a:rPr lang="en-US" sz="3600" i="1"/>
              <a:t>The Tell-Tale Heart</a:t>
            </a:r>
          </a:p>
          <a:p>
            <a:pPr lvl="1">
              <a:lnSpc>
                <a:spcPct val="90000"/>
              </a:lnSpc>
              <a:buSzPct val="95000"/>
              <a:buFont typeface="Webdings" charset="0"/>
              <a:buChar char="Y"/>
            </a:pPr>
            <a:r>
              <a:rPr lang="en-US" sz="3600" i="1"/>
              <a:t>The Cask of Amontillado</a:t>
            </a:r>
          </a:p>
          <a:p>
            <a:pPr lvl="1">
              <a:lnSpc>
                <a:spcPct val="90000"/>
              </a:lnSpc>
              <a:buSzPct val="95000"/>
              <a:buFont typeface="Webdings" charset="0"/>
              <a:buChar char="Y"/>
            </a:pPr>
            <a:r>
              <a:rPr lang="en-US" sz="3600" i="1"/>
              <a:t>The Black Cat, </a:t>
            </a:r>
            <a:endParaRPr lang="en-US" sz="3600"/>
          </a:p>
          <a:p>
            <a:pPr lvl="1">
              <a:lnSpc>
                <a:spcPct val="90000"/>
              </a:lnSpc>
              <a:buSzPct val="95000"/>
              <a:buFont typeface="Webdings" charset="0"/>
              <a:buChar char="Y"/>
            </a:pPr>
            <a:r>
              <a:rPr lang="en-US" sz="3600" i="1"/>
              <a:t>The Pit and The Pendulum</a:t>
            </a:r>
            <a:endParaRPr lang="en-US" sz="3600"/>
          </a:p>
          <a:p>
            <a:pPr lvl="1">
              <a:lnSpc>
                <a:spcPct val="90000"/>
              </a:lnSpc>
              <a:buFont typeface="Webdings" charset="0"/>
              <a:buChar char="Y"/>
            </a:pPr>
            <a:endParaRPr lang="en-US" sz="2800"/>
          </a:p>
          <a:p>
            <a:pPr>
              <a:lnSpc>
                <a:spcPct val="90000"/>
              </a:lnSpc>
            </a:pPr>
            <a:endParaRPr lang="en-US" sz="4400"/>
          </a:p>
        </p:txBody>
      </p:sp>
      <p:sp>
        <p:nvSpPr>
          <p:cNvPr id="8199" name="Rectangle 7"/>
          <p:cNvSpPr>
            <a:spLocks noGrp="1" noChangeArrowheads="1"/>
          </p:cNvSpPr>
          <p:nvPr>
            <p:ph type="title"/>
          </p:nvPr>
        </p:nvSpPr>
        <p:spPr>
          <a:xfrm>
            <a:off x="381000" y="304800"/>
            <a:ext cx="7772400" cy="1143000"/>
          </a:xfrm>
        </p:spPr>
        <p:txBody>
          <a:bodyPr/>
          <a:lstStyle/>
          <a:p>
            <a:r>
              <a:rPr lang="en-US"/>
              <a:t>Just a Few Titles</a:t>
            </a:r>
          </a:p>
        </p:txBody>
      </p:sp>
      <p:sp>
        <p:nvSpPr>
          <p:cNvPr id="8200" name="Rectangle 8"/>
          <p:cNvSpPr>
            <a:spLocks noGrp="1" noChangeArrowheads="1"/>
          </p:cNvSpPr>
          <p:nvPr>
            <p:ph type="body" sz="half" idx="2"/>
          </p:nvPr>
        </p:nvSpPr>
        <p:spPr>
          <a:xfrm>
            <a:off x="4648200" y="1600200"/>
            <a:ext cx="3810000" cy="4114800"/>
          </a:xfrm>
        </p:spPr>
        <p:txBody>
          <a:bodyPr/>
          <a:lstStyle/>
          <a:p>
            <a:pPr>
              <a:buSzPct val="105000"/>
              <a:buFont typeface="Webdings" charset="0"/>
              <a:buChar char="ÿ"/>
            </a:pPr>
            <a:r>
              <a:rPr lang="en-US" sz="4400" i="1"/>
              <a:t>Poems: </a:t>
            </a:r>
          </a:p>
          <a:p>
            <a:pPr lvl="1">
              <a:buSzPct val="105000"/>
              <a:buFont typeface="Webdings" charset="0"/>
              <a:buChar char="ÿ"/>
            </a:pPr>
            <a:r>
              <a:rPr lang="en-US" sz="3600" i="1"/>
              <a:t>The Raven</a:t>
            </a:r>
          </a:p>
          <a:p>
            <a:pPr lvl="1">
              <a:buSzPct val="105000"/>
              <a:buFont typeface="Webdings" charset="0"/>
              <a:buChar char="ÿ"/>
            </a:pPr>
            <a:r>
              <a:rPr lang="en-US" sz="3600" i="1"/>
              <a:t>Annabel Lee</a:t>
            </a:r>
          </a:p>
          <a:p>
            <a:pPr lvl="1">
              <a:buSzPct val="105000"/>
              <a:buFont typeface="Webdings" charset="0"/>
              <a:buChar char="ÿ"/>
            </a:pPr>
            <a:r>
              <a:rPr lang="en-US" sz="3600" i="1"/>
              <a:t>To Helen</a:t>
            </a:r>
          </a:p>
          <a:p>
            <a:pPr lvl="1">
              <a:buSzPct val="105000"/>
              <a:buFont typeface="Webdings" charset="0"/>
              <a:buChar char="ÿ"/>
            </a:pPr>
            <a:r>
              <a:rPr lang="en-US" sz="3600" i="1"/>
              <a:t>Lenore</a:t>
            </a:r>
            <a:endParaRPr lang="en-US" sz="400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Objective:  Understand the role of narrator &amp; voice by completing a character graphic organizer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68477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1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1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8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8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75" fill="hold"/>
                                        <p:tgtEl>
                                          <p:spTgt spid="82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75" fill="hold"/>
                                        <p:tgtEl>
                                          <p:spTgt spid="82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3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75" fill="hold"/>
                                        <p:tgtEl>
                                          <p:spTgt spid="82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75" fill="hold"/>
                                        <p:tgtEl>
                                          <p:spTgt spid="82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4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75" fill="hold"/>
                                        <p:tgtEl>
                                          <p:spTgt spid="82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75" fill="hold"/>
                                        <p:tgtEl>
                                          <p:spTgt spid="82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4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75" fill="hold"/>
                                        <p:tgtEl>
                                          <p:spTgt spid="82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75" fill="hold"/>
                                        <p:tgtEl>
                                          <p:spTgt spid="82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4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75" fill="hold"/>
                                        <p:tgtEl>
                                          <p:spTgt spid="82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75" fill="hold"/>
                                        <p:tgtEl>
                                          <p:spTgt spid="82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5" grpId="0" build="p" autoUpdateAnimBg="0"/>
      <p:bldP spid="8199" grpId="0" autoUpdateAnimBg="0"/>
      <p:bldP spid="8200" grpId="0" build="p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Addiction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905000"/>
            <a:ext cx="7848600" cy="4343400"/>
          </a:xfrm>
        </p:spPr>
        <p:txBody>
          <a:bodyPr/>
          <a:lstStyle/>
          <a:p>
            <a:pPr>
              <a:lnSpc>
                <a:spcPct val="90000"/>
              </a:lnSpc>
              <a:buSzPct val="105000"/>
              <a:buFont typeface="Wingdings 2" charset="0"/>
              <a:buChar char="a"/>
            </a:pPr>
            <a:r>
              <a:rPr lang="en-US" sz="3600" dirty="0"/>
              <a:t>Sometimes strange special effects have been linked to his addiction to opium</a:t>
            </a:r>
          </a:p>
          <a:p>
            <a:pPr>
              <a:lnSpc>
                <a:spcPct val="90000"/>
              </a:lnSpc>
              <a:buSzPct val="105000"/>
              <a:buFont typeface="Wingdings 2" charset="0"/>
              <a:buChar char="a"/>
            </a:pPr>
            <a:r>
              <a:rPr lang="en-US" sz="3600" dirty="0"/>
              <a:t>Addiction not uncommon in the 1800</a:t>
            </a:r>
            <a:r>
              <a:rPr lang="ja-JP" altLang="en-US" sz="3600" dirty="0">
                <a:latin typeface="Arial"/>
              </a:rPr>
              <a:t>’</a:t>
            </a:r>
            <a:r>
              <a:rPr lang="en-US" sz="3600" dirty="0" smtClean="0"/>
              <a:t>s</a:t>
            </a:r>
            <a:endParaRPr lang="en-US" sz="2800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Objective:  Understand the role of narrator &amp; voice by completing a character graphic organizer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72347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6" grpId="0" autoUpdateAnimBg="0"/>
      <p:bldP spid="21507" grpId="0" build="p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Gothic Elements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828800"/>
            <a:ext cx="8001000" cy="4724400"/>
          </a:xfrm>
        </p:spPr>
        <p:txBody>
          <a:bodyPr/>
          <a:lstStyle/>
          <a:p>
            <a:pPr>
              <a:buSzPct val="115000"/>
              <a:buFont typeface="Webdings" charset="0"/>
              <a:buChar char=""/>
            </a:pPr>
            <a:r>
              <a:rPr lang="en-US" dirty="0"/>
              <a:t>supernatural horrors and an atmosphere of unknown terror </a:t>
            </a:r>
            <a:endParaRPr lang="en-US" dirty="0" smtClean="0"/>
          </a:p>
          <a:p>
            <a:pPr>
              <a:buSzPct val="115000"/>
              <a:buFont typeface="Webdings" charset="0"/>
              <a:buChar char=""/>
            </a:pPr>
            <a:r>
              <a:rPr lang="en-US" dirty="0" smtClean="0"/>
              <a:t>High </a:t>
            </a:r>
            <a:r>
              <a:rPr lang="en-US" dirty="0"/>
              <a:t>emotion, sentimentalism, but also pronounced anger, surprise, and especially terror </a:t>
            </a:r>
          </a:p>
          <a:p>
            <a:pPr>
              <a:buSzPct val="115000"/>
              <a:buFont typeface="Webdings" charset="0"/>
              <a:buChar char=""/>
            </a:pPr>
            <a:r>
              <a:rPr lang="en-US" dirty="0"/>
              <a:t>use of words indicating fear, mystery, etc.: apparition, devil, ghost, haunted, terror, fright, fainting</a:t>
            </a:r>
          </a:p>
          <a:p>
            <a:pPr lvl="1">
              <a:buFontTx/>
              <a:buNone/>
            </a:pPr>
            <a:endParaRPr lang="en-US" sz="2400" dirty="0"/>
          </a:p>
          <a:p>
            <a:pPr lvl="1">
              <a:buFontTx/>
              <a:buNone/>
            </a:pPr>
            <a:endParaRPr lang="en-US" sz="2400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Objective:  Understand the role of narrator &amp; voice by completing a character graphic organizer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08621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174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500"/>
                                        <p:tgtEl>
                                          <p:spTgt spid="17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0" grpId="0" build="p" autoUpdateAnimBg="0"/>
      <p:bldP spid="17411" grpId="0" build="p" autoUpdateAnimBg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Narrator &amp; Voice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“unreliable narrator” – narrated in the first person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Objective:  Understand the role of narrator &amp; voice by completing a character graphic organizer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97395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 NOW – 10/12/11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What does it mean to be “sincere?”  What does it mean to be “insincere?”</a:t>
            </a:r>
            <a:endParaRPr lang="en-US" sz="2800" dirty="0"/>
          </a:p>
          <a:p>
            <a:r>
              <a:rPr lang="en-US" sz="2800" dirty="0" smtClean="0"/>
              <a:t>Define: </a:t>
            </a:r>
          </a:p>
          <a:p>
            <a:pPr lvl="1"/>
            <a:r>
              <a:rPr lang="en-US" sz="2800" dirty="0" smtClean="0"/>
              <a:t>Cask</a:t>
            </a:r>
          </a:p>
          <a:p>
            <a:pPr lvl="1"/>
            <a:r>
              <a:rPr lang="en-US" sz="2800" dirty="0" smtClean="0"/>
              <a:t>Amontillado</a:t>
            </a:r>
          </a:p>
          <a:p>
            <a:pPr lvl="1"/>
            <a:r>
              <a:rPr lang="en-US" sz="2800" dirty="0" smtClean="0"/>
              <a:t>Catacombs</a:t>
            </a:r>
          </a:p>
          <a:p>
            <a:pPr marL="349250" lvl="1" indent="0">
              <a:buNone/>
            </a:pP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64458" y="5649438"/>
            <a:ext cx="8531222" cy="991356"/>
          </a:xfrm>
        </p:spPr>
        <p:txBody>
          <a:bodyPr/>
          <a:lstStyle/>
          <a:p>
            <a:r>
              <a:rPr lang="en-US" sz="1800" dirty="0" smtClean="0">
                <a:solidFill>
                  <a:schemeClr val="tx1"/>
                </a:solidFill>
              </a:rPr>
              <a:t>Objective:  Understand the role of narrator &amp; voice by completing a character graphic organizer</a:t>
            </a:r>
            <a:endParaRPr lang="en-US" sz="1800" dirty="0">
              <a:solidFill>
                <a:schemeClr val="tx1"/>
              </a:solidFill>
            </a:endParaRPr>
          </a:p>
        </p:txBody>
      </p:sp>
      <p:pic>
        <p:nvPicPr>
          <p:cNvPr id="5" name="Picture 4" descr="images-2.jpe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6529" y="2856829"/>
            <a:ext cx="3390900" cy="2400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15648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Objective &amp; Agenda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Students will be able to..</a:t>
            </a:r>
          </a:p>
          <a:p>
            <a:pPr lvl="1"/>
            <a:r>
              <a:rPr lang="en-US" dirty="0" smtClean="0"/>
              <a:t>Understand the role of narrator &amp; voice by completing a character graphic organizer</a:t>
            </a:r>
          </a:p>
          <a:p>
            <a:pPr lvl="1"/>
            <a:endParaRPr lang="en-US" dirty="0"/>
          </a:p>
          <a:p>
            <a:pPr marL="349250" lvl="1" indent="0">
              <a:buNone/>
            </a:pPr>
            <a:r>
              <a:rPr lang="en-US" dirty="0" smtClean="0"/>
              <a:t>Agenda</a:t>
            </a:r>
          </a:p>
          <a:p>
            <a:pPr marL="349250" lvl="1" indent="0">
              <a:buNone/>
            </a:pPr>
            <a:r>
              <a:rPr lang="en-US" dirty="0"/>
              <a:t>	</a:t>
            </a:r>
            <a:r>
              <a:rPr lang="en-US" dirty="0" smtClean="0"/>
              <a:t>1.  Do Now &amp; Share out / review</a:t>
            </a:r>
          </a:p>
          <a:p>
            <a:pPr marL="349250" lvl="1" indent="0">
              <a:buNone/>
            </a:pPr>
            <a:r>
              <a:rPr lang="en-US" dirty="0"/>
              <a:t>	</a:t>
            </a:r>
            <a:r>
              <a:rPr lang="en-US" dirty="0" smtClean="0"/>
              <a:t>2.  Guided Reading, “The Cask of Amontillado”</a:t>
            </a:r>
          </a:p>
          <a:p>
            <a:pPr marL="349250" lvl="1" indent="0">
              <a:buNone/>
            </a:pPr>
            <a:r>
              <a:rPr lang="en-US" dirty="0"/>
              <a:t>	</a:t>
            </a:r>
            <a:r>
              <a:rPr lang="en-US" dirty="0" smtClean="0"/>
              <a:t>3.  Finish Guided Reading questions</a:t>
            </a:r>
          </a:p>
          <a:p>
            <a:pPr marL="349250" lvl="1" indent="0">
              <a:buNone/>
            </a:pPr>
            <a:r>
              <a:rPr lang="en-US" dirty="0"/>
              <a:t>	</a:t>
            </a:r>
            <a:r>
              <a:rPr lang="en-US" dirty="0" smtClean="0"/>
              <a:t>4. </a:t>
            </a:r>
            <a:r>
              <a:rPr lang="en-US" dirty="0"/>
              <a:t> </a:t>
            </a:r>
            <a:r>
              <a:rPr lang="en-US" dirty="0" smtClean="0"/>
              <a:t>Wrap up</a:t>
            </a:r>
          </a:p>
          <a:p>
            <a:pPr marL="349250" lvl="1" indent="0">
              <a:buNone/>
            </a:pPr>
            <a:r>
              <a:rPr lang="en-US" dirty="0"/>
              <a:t>	</a:t>
            </a:r>
            <a:r>
              <a:rPr lang="en-US" dirty="0" smtClean="0"/>
              <a:t>5.  Complete Exit Ticket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64458" y="5943602"/>
            <a:ext cx="8512266" cy="697192"/>
          </a:xfrm>
        </p:spPr>
        <p:txBody>
          <a:bodyPr/>
          <a:lstStyle/>
          <a:p>
            <a:r>
              <a:rPr lang="en-US" sz="1800" dirty="0" smtClean="0">
                <a:solidFill>
                  <a:schemeClr val="tx1"/>
                </a:solidFill>
              </a:rPr>
              <a:t>Objective:  Understand the role of narrator &amp; voice by completing a character graphic organizer</a:t>
            </a:r>
            <a:endParaRPr lang="en-US" sz="1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01282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GUIDED READING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As you follow along with the audio, put a smile face </a:t>
            </a:r>
            <a:r>
              <a:rPr lang="en-US" dirty="0" smtClean="0">
                <a:sym typeface="Wingdings"/>
              </a:rPr>
              <a:t> every time you see an example of a character being SINCERE.  Also, put a frown face  every time you see an example of a character being INSINCERE.</a:t>
            </a:r>
          </a:p>
          <a:p>
            <a:r>
              <a:rPr lang="en-US" dirty="0" smtClean="0">
                <a:sym typeface="Wingdings"/>
              </a:rPr>
              <a:t>Highlight, underline, &amp; annotate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64458" y="5943602"/>
            <a:ext cx="8327093" cy="697192"/>
          </a:xfrm>
        </p:spPr>
        <p:txBody>
          <a:bodyPr/>
          <a:lstStyle/>
          <a:p>
            <a:r>
              <a:rPr lang="en-US" sz="1800" dirty="0" smtClean="0">
                <a:solidFill>
                  <a:schemeClr val="tx1"/>
                </a:solidFill>
              </a:rPr>
              <a:t>Objective:  Understand the role of narrator &amp; voice by completing a character graphic organizer</a:t>
            </a:r>
            <a:endParaRPr lang="en-US" sz="1800" dirty="0">
              <a:solidFill>
                <a:schemeClr val="tx1"/>
              </a:solidFill>
            </a:endParaRPr>
          </a:p>
        </p:txBody>
      </p:sp>
      <p:pic>
        <p:nvPicPr>
          <p:cNvPr id="5" name="Picture 4" descr="images-1.jpe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28139" y="3234290"/>
            <a:ext cx="2028249" cy="2555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3272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Break 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Who is </a:t>
            </a:r>
            <a:r>
              <a:rPr lang="en-US" sz="3600" dirty="0" err="1" smtClean="0"/>
              <a:t>Fortunato</a:t>
            </a:r>
            <a:endParaRPr lang="en-US" sz="3600" dirty="0" smtClean="0"/>
          </a:p>
          <a:p>
            <a:r>
              <a:rPr lang="en-US" sz="3600" dirty="0" smtClean="0"/>
              <a:t>Why does </a:t>
            </a:r>
            <a:r>
              <a:rPr lang="en-US" sz="3600" dirty="0" err="1" smtClean="0"/>
              <a:t>Montresor</a:t>
            </a:r>
            <a:r>
              <a:rPr lang="en-US" sz="3600" dirty="0" smtClean="0"/>
              <a:t> (the narrator) want revenge on him?</a:t>
            </a:r>
          </a:p>
          <a:p>
            <a:r>
              <a:rPr lang="en-US" sz="3600" dirty="0" smtClean="0"/>
              <a:t>How can we describe </a:t>
            </a:r>
            <a:r>
              <a:rPr lang="en-US" sz="3600" dirty="0" err="1" smtClean="0"/>
              <a:t>Fortunato</a:t>
            </a:r>
            <a:endParaRPr lang="en-US" sz="3600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64458" y="5943602"/>
            <a:ext cx="8701828" cy="697192"/>
          </a:xfrm>
        </p:spPr>
        <p:txBody>
          <a:bodyPr/>
          <a:lstStyle/>
          <a:p>
            <a:r>
              <a:rPr lang="en-US" sz="1800" smtClean="0">
                <a:solidFill>
                  <a:schemeClr val="tx1"/>
                </a:solidFill>
              </a:rPr>
              <a:t>Objective:  Understand the role of narrator &amp; voice by completing a character graphic organizer</a:t>
            </a:r>
            <a:endParaRPr 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4183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Break 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How does </a:t>
            </a:r>
            <a:r>
              <a:rPr lang="en-US" sz="3600" dirty="0" err="1" smtClean="0"/>
              <a:t>Montresor</a:t>
            </a:r>
            <a:r>
              <a:rPr lang="en-US" sz="3600" dirty="0" smtClean="0"/>
              <a:t> lure </a:t>
            </a:r>
            <a:r>
              <a:rPr lang="en-US" sz="3600" dirty="0" err="1" smtClean="0"/>
              <a:t>Fortunato</a:t>
            </a:r>
            <a:r>
              <a:rPr lang="en-US" sz="3600" dirty="0" smtClean="0"/>
              <a:t>?</a:t>
            </a:r>
          </a:p>
          <a:p>
            <a:r>
              <a:rPr lang="en-US" sz="3600" dirty="0" smtClean="0"/>
              <a:t>Who is </a:t>
            </a:r>
            <a:r>
              <a:rPr lang="en-US" sz="3600" dirty="0" err="1" smtClean="0"/>
              <a:t>Luchesi</a:t>
            </a:r>
            <a:r>
              <a:rPr lang="en-US" sz="3600" dirty="0" smtClean="0"/>
              <a:t>?</a:t>
            </a:r>
            <a:endParaRPr lang="en-US" sz="36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64458" y="5763186"/>
            <a:ext cx="8512266" cy="877608"/>
          </a:xfrm>
        </p:spPr>
        <p:txBody>
          <a:bodyPr/>
          <a:lstStyle/>
          <a:p>
            <a:r>
              <a:rPr lang="en-US" sz="1800" dirty="0" smtClean="0">
                <a:solidFill>
                  <a:schemeClr val="tx1"/>
                </a:solidFill>
              </a:rPr>
              <a:t>Objective:  Understand the role of narrator &amp; voice by completing a character graphic organizer</a:t>
            </a:r>
            <a:endParaRPr lang="en-US" sz="1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10677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 NOW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Objective:  Understand the role of narrator &amp; voice by completing a character graphic organizer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81557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Break 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What is wrong with </a:t>
            </a:r>
            <a:r>
              <a:rPr lang="en-US" sz="3600" dirty="0" err="1" smtClean="0"/>
              <a:t>Fortunato</a:t>
            </a:r>
            <a:r>
              <a:rPr lang="en-US" sz="3600" dirty="0" smtClean="0"/>
              <a:t>?</a:t>
            </a:r>
          </a:p>
          <a:p>
            <a:r>
              <a:rPr lang="en-US" sz="3600" dirty="0" smtClean="0"/>
              <a:t>Describe the vault</a:t>
            </a:r>
          </a:p>
          <a:p>
            <a:pPr marL="0" indent="0">
              <a:buNone/>
            </a:pPr>
            <a:r>
              <a:rPr lang="en-US" sz="3600" dirty="0" smtClean="0"/>
              <a:t>WHAT IS MONTRESOR DOING?  </a:t>
            </a:r>
            <a:endParaRPr lang="en-US" sz="36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64458" y="5943602"/>
            <a:ext cx="8327093" cy="697192"/>
          </a:xfrm>
        </p:spPr>
        <p:txBody>
          <a:bodyPr/>
          <a:lstStyle/>
          <a:p>
            <a:r>
              <a:rPr lang="en-US" sz="1800" dirty="0" smtClean="0">
                <a:solidFill>
                  <a:schemeClr val="tx1"/>
                </a:solidFill>
              </a:rPr>
              <a:t>Objective:  Understand the role of narrator &amp; voice by completing a character graphic organizer</a:t>
            </a:r>
            <a:endParaRPr lang="en-US" sz="1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144139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Break 4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What did </a:t>
            </a:r>
            <a:r>
              <a:rPr lang="en-US" sz="3200" dirty="0" err="1" smtClean="0"/>
              <a:t>Montresor</a:t>
            </a:r>
            <a:r>
              <a:rPr lang="en-US" sz="3200" dirty="0" smtClean="0"/>
              <a:t> do to </a:t>
            </a:r>
            <a:r>
              <a:rPr lang="en-US" sz="3200" dirty="0" err="1" smtClean="0"/>
              <a:t>Fortunato</a:t>
            </a:r>
            <a:r>
              <a:rPr lang="en-US" sz="3200" dirty="0" smtClean="0"/>
              <a:t>?  </a:t>
            </a:r>
            <a:endParaRPr lang="en-US" sz="3200" dirty="0"/>
          </a:p>
          <a:p>
            <a:r>
              <a:rPr lang="en-US" sz="3200" dirty="0" smtClean="0"/>
              <a:t>Are you surprised?</a:t>
            </a:r>
            <a:endParaRPr lang="en-US" sz="32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64458" y="5725270"/>
            <a:ext cx="8327093" cy="915524"/>
          </a:xfrm>
        </p:spPr>
        <p:txBody>
          <a:bodyPr/>
          <a:lstStyle/>
          <a:p>
            <a:r>
              <a:rPr lang="en-US" sz="1800" smtClean="0">
                <a:solidFill>
                  <a:schemeClr val="tx1"/>
                </a:solidFill>
              </a:rPr>
              <a:t>Objective:  Understand the role of narrator &amp; voice by completing a character graphic organizer</a:t>
            </a:r>
            <a:endParaRPr 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91084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Guided Reading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Complete the “Guided Reading” questions INDEPENDENTLY.</a:t>
            </a:r>
          </a:p>
          <a:p>
            <a:endParaRPr lang="en-US" sz="3200" dirty="0"/>
          </a:p>
          <a:p>
            <a:r>
              <a:rPr lang="en-US" sz="3200" dirty="0" smtClean="0"/>
              <a:t>When you are finished, you can pick up a Constructed Response (to be completed for homework this evening).</a:t>
            </a:r>
            <a:endParaRPr lang="en-US" sz="32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64458" y="5782142"/>
            <a:ext cx="8327093" cy="858651"/>
          </a:xfrm>
        </p:spPr>
        <p:txBody>
          <a:bodyPr/>
          <a:lstStyle/>
          <a:p>
            <a:r>
              <a:rPr lang="en-US" sz="1800" dirty="0" smtClean="0">
                <a:solidFill>
                  <a:schemeClr val="tx1"/>
                </a:solidFill>
              </a:rPr>
              <a:t>Objective:  Understand the role of narrator &amp; voice by completing a character graphic organizer</a:t>
            </a:r>
            <a:endParaRPr lang="en-US" sz="1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467436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EXIT TICKET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In your opinion, is the narrator of “The Cask of Amontillado” RELIABLE or UNRELIABLE?  Explain.</a:t>
            </a:r>
            <a:endParaRPr lang="en-US" sz="32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64458" y="5706312"/>
            <a:ext cx="8327093" cy="934482"/>
          </a:xfrm>
        </p:spPr>
        <p:txBody>
          <a:bodyPr/>
          <a:lstStyle/>
          <a:p>
            <a:r>
              <a:rPr lang="en-US" sz="1800" dirty="0" smtClean="0">
                <a:solidFill>
                  <a:schemeClr val="tx1"/>
                </a:solidFill>
              </a:rPr>
              <a:t>Objective:  Understand the role of narrator &amp; voice by completing a character graphic organizer &amp; guided reading questions</a:t>
            </a:r>
          </a:p>
          <a:p>
            <a:endParaRPr lang="en-US" sz="1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32354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 NOW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/>
              <a:t>Who are the two characters in “The Cask of Amontillado”</a:t>
            </a:r>
          </a:p>
          <a:p>
            <a:endParaRPr lang="en-US" sz="4000" b="1" dirty="0"/>
          </a:p>
          <a:p>
            <a:r>
              <a:rPr lang="en-US" sz="4000" b="1" dirty="0" smtClean="0"/>
              <a:t>How did </a:t>
            </a:r>
            <a:r>
              <a:rPr lang="en-US" sz="4000" b="1" dirty="0" err="1" smtClean="0"/>
              <a:t>Montresor</a:t>
            </a:r>
            <a:r>
              <a:rPr lang="en-US" sz="4000" b="1" dirty="0" smtClean="0"/>
              <a:t> seek revenge?</a:t>
            </a:r>
            <a:endParaRPr lang="en-US" sz="4000" b="1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Objective:  Understand the role of narrator &amp; voice by completing a character graphic organizer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16490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TRUE MOTIVES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 err="1" smtClean="0"/>
              <a:t>Montresor</a:t>
            </a:r>
            <a:r>
              <a:rPr lang="en-US" sz="3600" dirty="0" smtClean="0"/>
              <a:t> – To seek revenge on </a:t>
            </a:r>
            <a:r>
              <a:rPr lang="en-US" sz="3600" dirty="0" err="1" smtClean="0"/>
              <a:t>Fortunato</a:t>
            </a:r>
            <a:endParaRPr lang="en-US" sz="3600" dirty="0" smtClean="0"/>
          </a:p>
          <a:p>
            <a:endParaRPr lang="en-US" sz="3600" dirty="0"/>
          </a:p>
          <a:p>
            <a:r>
              <a:rPr lang="en-US" sz="3600" dirty="0" err="1" smtClean="0"/>
              <a:t>Fortunato</a:t>
            </a:r>
            <a:r>
              <a:rPr lang="en-US" sz="3600" dirty="0" smtClean="0"/>
              <a:t> – to prove that he wasn’t dumb and that he was a wine connoisseur</a:t>
            </a:r>
            <a:endParaRPr lang="en-US" sz="36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Objective:  Understand the role of narrator &amp; voice by completing a character graphic organizer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3915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14400" y="990600"/>
            <a:ext cx="7772400" cy="1143000"/>
          </a:xfrm>
        </p:spPr>
        <p:txBody>
          <a:bodyPr/>
          <a:lstStyle/>
          <a:p>
            <a:r>
              <a:rPr lang="en-US"/>
              <a:t>Edgar Allan Poe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447800" y="5105400"/>
            <a:ext cx="6400800" cy="1752600"/>
          </a:xfrm>
        </p:spPr>
        <p:txBody>
          <a:bodyPr/>
          <a:lstStyle/>
          <a:p>
            <a:r>
              <a:rPr lang="en-US"/>
              <a:t>1809-1849</a:t>
            </a:r>
          </a:p>
        </p:txBody>
      </p:sp>
      <p:graphicFrame>
        <p:nvGraphicFramePr>
          <p:cNvPr id="2052" name="Object 4"/>
          <p:cNvGraphicFramePr>
            <a:graphicFrameLocks noChangeAspect="1"/>
          </p:cNvGraphicFramePr>
          <p:nvPr/>
        </p:nvGraphicFramePr>
        <p:xfrm>
          <a:off x="3733800" y="2362200"/>
          <a:ext cx="1905000" cy="2466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4" name="Clip" r:id="rId3" imgW="1904762" imgH="2466667" progId="MS_ClipArt_Gallery.2">
                  <p:embed/>
                </p:oleObj>
              </mc:Choice>
              <mc:Fallback>
                <p:oleObj name="Clip" r:id="rId3" imgW="1904762" imgH="2466667" progId="MS_ClipArt_Gallery.2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33800" y="2362200"/>
                        <a:ext cx="1905000" cy="24669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Objective:  Understand the role of narrator &amp; voice by completing a character graphic organizer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06426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 autoUpdateAnimBg="0"/>
      <p:bldP spid="2051" grpId="0" build="p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5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His Family and Tragic Life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SzPct val="125000"/>
              <a:buFont typeface="Webdings" charset="0"/>
              <a:buChar char="®"/>
            </a:pPr>
            <a:r>
              <a:rPr lang="en-US" sz="4400"/>
              <a:t>Born in Boston</a:t>
            </a:r>
          </a:p>
          <a:p>
            <a:pPr>
              <a:buSzPct val="125000"/>
              <a:buFont typeface="Webdings" charset="0"/>
              <a:buChar char="®"/>
            </a:pPr>
            <a:r>
              <a:rPr lang="en-US" sz="4400"/>
              <a:t>The son of traveling actors</a:t>
            </a:r>
          </a:p>
          <a:p>
            <a:pPr>
              <a:buSzPct val="125000"/>
              <a:buFont typeface="Webdings" charset="0"/>
              <a:buChar char="®"/>
            </a:pPr>
            <a:r>
              <a:rPr lang="en-US" sz="4400"/>
              <a:t>Tragic and unhappy life</a:t>
            </a:r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Objective:  Understand the role of narrator &amp; voice by completing a character graphic organizer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57787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1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1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1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1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1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1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5" grpId="0" autoUpdateAnimBg="0"/>
      <p:bldP spid="5126" grpId="0" build="p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4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Tragic and Unhappy Life</a:t>
            </a:r>
          </a:p>
        </p:txBody>
      </p:sp>
      <p:sp>
        <p:nvSpPr>
          <p:cNvPr id="12295" name="Rectangle 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SzPct val="115000"/>
              <a:buFont typeface="Webdings" charset="0"/>
              <a:buChar char="Y"/>
            </a:pPr>
            <a:r>
              <a:rPr lang="en-US" sz="4000"/>
              <a:t>Mother died, father deserted him at the age of two</a:t>
            </a:r>
          </a:p>
          <a:p>
            <a:pPr>
              <a:buSzPct val="115000"/>
              <a:buFont typeface="Webdings" charset="0"/>
              <a:buChar char="Y"/>
            </a:pPr>
            <a:r>
              <a:rPr lang="en-US" sz="4000"/>
              <a:t>adopted by Mr. and Mrs. John Allan</a:t>
            </a:r>
          </a:p>
          <a:p>
            <a:pPr>
              <a:buSzPct val="115000"/>
              <a:buFont typeface="Webdings" charset="0"/>
              <a:buChar char="Y"/>
            </a:pPr>
            <a:r>
              <a:rPr lang="en-US" sz="4000"/>
              <a:t>constant disagreements with his step-father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Objective:  Understand the role of narrator &amp; voice by completing a character graphic organizer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88923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2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2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2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2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2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2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2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2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4" grpId="0" autoUpdateAnimBg="0"/>
      <p:bldP spid="12295" grpId="0" build="p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. . .continued</a:t>
            </a:r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SzPct val="120000"/>
              <a:buFont typeface="Webdings" charset="0"/>
              <a:buChar char="å"/>
            </a:pPr>
            <a:r>
              <a:rPr lang="en-US" sz="4400"/>
              <a:t>Studied briefly at the University of Virginia</a:t>
            </a:r>
          </a:p>
          <a:p>
            <a:pPr>
              <a:buSzPct val="120000"/>
              <a:buFont typeface="Webdings" charset="0"/>
              <a:buChar char="å"/>
            </a:pPr>
            <a:r>
              <a:rPr lang="en-US" sz="4400"/>
              <a:t>Drinking and gambling difficulties kept him from continuing at UVA</a:t>
            </a:r>
            <a:endParaRPr lang="en-US"/>
          </a:p>
          <a:p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Objective:  Understand the role of narrator &amp; voice by completing a character graphic organizer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25192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1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1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1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1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8" grpId="0" autoUpdateAnimBg="0"/>
      <p:bldP spid="6149" grpId="0" build="p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. . .continued</a:t>
            </a:r>
          </a:p>
        </p:txBody>
      </p:sp>
      <p:sp>
        <p:nvSpPr>
          <p:cNvPr id="7173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charset="0"/>
              <a:buChar char="v"/>
            </a:pPr>
            <a:r>
              <a:rPr lang="en-US" sz="4400"/>
              <a:t>In 1836 married his 14 year old cousin, Virginia</a:t>
            </a:r>
          </a:p>
          <a:p>
            <a:pPr>
              <a:buFont typeface="Wingdings" charset="0"/>
              <a:buChar char="v"/>
            </a:pPr>
            <a:r>
              <a:rPr lang="en-US" sz="4400"/>
              <a:t>Last 12 years of life worked as a journalist, editor, and creative writer</a:t>
            </a:r>
          </a:p>
          <a:p>
            <a:endParaRPr lang="en-US" sz="4400"/>
          </a:p>
          <a:p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Objective:  Understand the role of narrator &amp; voice by completing a character graphic organizer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31533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71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0" fill="hold"/>
                                        <p:tgtEl>
                                          <p:spTgt spid="71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0" fill="hold"/>
                                        <p:tgtEl>
                                          <p:spTgt spid="717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0" fill="hold"/>
                                        <p:tgtEl>
                                          <p:spTgt spid="717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2" grpId="0" autoUpdateAnimBg="0"/>
      <p:bldP spid="7173" grpId="0" build="p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. . . continued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 2" charset="0"/>
              <a:buChar char="ä"/>
            </a:pPr>
            <a:r>
              <a:rPr lang="en-US" sz="4400"/>
              <a:t>Lived in poverty stricken conditions</a:t>
            </a:r>
          </a:p>
          <a:p>
            <a:pPr>
              <a:buFont typeface="Wingdings 2" charset="0"/>
              <a:buChar char="ä"/>
            </a:pPr>
            <a:r>
              <a:rPr lang="en-US" sz="4400"/>
              <a:t>In 1846 wife died after a long illness</a:t>
            </a:r>
            <a:endParaRPr lang="en-US"/>
          </a:p>
          <a:p>
            <a:endParaRPr lang="en-US" i="1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Objective:  Understand the role of narrator &amp; voice by completing a character graphic organizer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11850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8" grpId="0" autoUpdateAnimBg="0"/>
      <p:bldP spid="14339" grpId="0" build="p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. . . continued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charset="0"/>
              <a:buChar char="Ï"/>
            </a:pPr>
            <a:r>
              <a:rPr lang="en-US" sz="4400"/>
              <a:t>Died in Baltimore after he was found in a drunken stupor</a:t>
            </a:r>
          </a:p>
          <a:p>
            <a:pPr>
              <a:buFont typeface="Wingdings" charset="0"/>
              <a:buChar char="Ï"/>
            </a:pPr>
            <a:r>
              <a:rPr lang="en-US" sz="4400"/>
              <a:t>Died a poor man</a:t>
            </a:r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Objective:  Understand the role of narrator &amp; voice by completing a character graphic organizer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80638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2" grpId="0" autoUpdateAnimBg="0"/>
      <p:bldP spid="20483" grpId="0" build="p" autoUpdateAnimBg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reeze">
  <a:themeElements>
    <a:clrScheme name="Breeze">
      <a:dk1>
        <a:sysClr val="windowText" lastClr="000000"/>
      </a:dk1>
      <a:lt1>
        <a:sysClr val="window" lastClr="FFFFFF"/>
      </a:lt1>
      <a:dk2>
        <a:srgbClr val="09213B"/>
      </a:dk2>
      <a:lt2>
        <a:srgbClr val="D5EDF4"/>
      </a:lt2>
      <a:accent1>
        <a:srgbClr val="2C7C9F"/>
      </a:accent1>
      <a:accent2>
        <a:srgbClr val="244A58"/>
      </a:accent2>
      <a:accent3>
        <a:srgbClr val="E2751D"/>
      </a:accent3>
      <a:accent4>
        <a:srgbClr val="FFB400"/>
      </a:accent4>
      <a:accent5>
        <a:srgbClr val="7EB606"/>
      </a:accent5>
      <a:accent6>
        <a:srgbClr val="C00000"/>
      </a:accent6>
      <a:hlink>
        <a:srgbClr val="7030A0"/>
      </a:hlink>
      <a:folHlink>
        <a:srgbClr val="00B0F0"/>
      </a:folHlink>
    </a:clrScheme>
    <a:fontScheme name="Breeze">
      <a:majorFont>
        <a:latin typeface="News Gothic MT"/>
        <a:ea typeface=""/>
        <a:cs typeface=""/>
        <a:font script="Jpan" typeface="ＭＳ Ｐゴシック"/>
      </a:majorFont>
      <a:minorFont>
        <a:latin typeface="News Gothic MT"/>
        <a:ea typeface=""/>
        <a:cs typeface=""/>
        <a:font script="Jpan" typeface="ＭＳ Ｐゴシック"/>
      </a:minorFont>
    </a:fontScheme>
    <a:fmtScheme name="Breeze">
      <a:fillStyleLst>
        <a:solidFill>
          <a:schemeClr val="phClr"/>
        </a:solidFill>
        <a:gradFill rotWithShape="1">
          <a:gsLst>
            <a:gs pos="31000">
              <a:schemeClr val="phClr">
                <a:tint val="100000"/>
                <a:shade val="100000"/>
                <a:satMod val="120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shade val="100000"/>
                <a:satMod val="120000"/>
              </a:schemeClr>
            </a:gs>
            <a:gs pos="69000">
              <a:schemeClr val="phClr">
                <a:tint val="80000"/>
                <a:shade val="100000"/>
                <a:satMod val="150000"/>
              </a:schemeClr>
            </a:gs>
            <a:gs pos="100000">
              <a:schemeClr val="phClr">
                <a:tint val="50000"/>
                <a:shade val="100000"/>
                <a:satMod val="15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dbl" algn="ctr">
          <a:solidFill>
            <a:schemeClr val="phClr"/>
          </a:solidFill>
          <a:prstDash val="solid"/>
        </a:ln>
        <a:ln w="31750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63500" dist="25400" dir="5400000" sx="101000" sy="101000" rotWithShape="0">
              <a:srgbClr val="000000">
                <a:alpha val="40000"/>
              </a:srgbClr>
            </a:outerShdw>
          </a:effectLst>
        </a:effectStyle>
        <a:effectStyle>
          <a:effectLst>
            <a:innerShdw blurRad="127000" dist="25400" dir="13500000">
              <a:srgbClr val="C0C0C0">
                <a:alpha val="75000"/>
              </a:srgbClr>
            </a:innerShdw>
            <a:outerShdw blurRad="88900" dist="25400" dir="5400000" sx="102000" sy="102000" algn="ctr" rotWithShape="0">
              <a:srgbClr val="C0C0C0">
                <a:alpha val="40000"/>
              </a:srgbClr>
            </a:outerShdw>
          </a:effectLst>
          <a:scene3d>
            <a:camera prst="perspectiveLeft" fov="300000"/>
            <a:lightRig rig="soft" dir="l">
              <a:rot lat="0" lon="0" rev="4200000"/>
            </a:lightRig>
          </a:scene3d>
          <a:sp3d extrusionH="38100" prstMaterial="powder">
            <a:bevelT w="50800" h="88900" prst="convex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40000"/>
                <a:satMod val="400000"/>
              </a:schemeClr>
              <a:schemeClr val="phClr">
                <a:tint val="10000"/>
                <a:satMod val="20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Breeze.thmx</Template>
  <TotalTime>2729</TotalTime>
  <Words>934</Words>
  <Application>Microsoft Macintosh PowerPoint</Application>
  <PresentationFormat>On-screen Show (4:3)</PresentationFormat>
  <Paragraphs>121</Paragraphs>
  <Slides>25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7" baseType="lpstr">
      <vt:lpstr>Breeze</vt:lpstr>
      <vt:lpstr>Clip</vt:lpstr>
      <vt:lpstr>English 1</vt:lpstr>
      <vt:lpstr>DO NOW</vt:lpstr>
      <vt:lpstr>Edgar Allan Poe</vt:lpstr>
      <vt:lpstr>His Family and Tragic Life</vt:lpstr>
      <vt:lpstr>Tragic and Unhappy Life</vt:lpstr>
      <vt:lpstr>. . .continued</vt:lpstr>
      <vt:lpstr>. . .continued</vt:lpstr>
      <vt:lpstr>. . . continued</vt:lpstr>
      <vt:lpstr>. . . continued</vt:lpstr>
      <vt:lpstr>Poe’s Work</vt:lpstr>
      <vt:lpstr>Just a Few Titles</vt:lpstr>
      <vt:lpstr>Addiction</vt:lpstr>
      <vt:lpstr>Gothic Elements</vt:lpstr>
      <vt:lpstr>Narrator &amp; Voice</vt:lpstr>
      <vt:lpstr>DO NOW – 10/12/11</vt:lpstr>
      <vt:lpstr>Objective &amp; Agenda</vt:lpstr>
      <vt:lpstr>GUIDED READING</vt:lpstr>
      <vt:lpstr>Break 1</vt:lpstr>
      <vt:lpstr>Break 2</vt:lpstr>
      <vt:lpstr>Break 3</vt:lpstr>
      <vt:lpstr>Break 4</vt:lpstr>
      <vt:lpstr>Guided Reading</vt:lpstr>
      <vt:lpstr>EXIT TICKET</vt:lpstr>
      <vt:lpstr>DO NOW</vt:lpstr>
      <vt:lpstr>TRUE MOTIVES</vt:lpstr>
    </vt:vector>
  </TitlesOfParts>
  <Company>West Philadelphia High School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English 1</dc:title>
  <dc:creator>Katie Hollenbach</dc:creator>
  <cp:lastModifiedBy>Katie Hollenbach</cp:lastModifiedBy>
  <cp:revision>12</cp:revision>
  <dcterms:created xsi:type="dcterms:W3CDTF">2011-10-11T01:15:31Z</dcterms:created>
  <dcterms:modified xsi:type="dcterms:W3CDTF">2011-10-13T19:16:17Z</dcterms:modified>
</cp:coreProperties>
</file>