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57" r:id="rId3"/>
    <p:sldId id="258" r:id="rId4"/>
    <p:sldId id="260" r:id="rId5"/>
    <p:sldId id="261" r:id="rId6"/>
    <p:sldId id="263" r:id="rId7"/>
    <p:sldId id="264" r:id="rId8"/>
    <p:sldId id="265" r:id="rId9"/>
    <p:sldId id="266" r:id="rId10"/>
    <p:sldId id="267" r:id="rId11"/>
    <p:sldId id="268" r:id="rId12"/>
    <p:sldId id="269" r:id="rId13"/>
    <p:sldId id="270" r:id="rId14"/>
    <p:sldId id="26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0" d="100"/>
          <a:sy n="60" d="100"/>
        </p:scale>
        <p:origin x="-197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CF7565E-9B29-5E45-90C1-B5B2808E6F9A}" type="datetimeFigureOut">
              <a:rPr lang="en-US" smtClean="0"/>
              <a:t>10/5/11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9D81EF-9DEE-7A43-AF97-86F0C5230729}" type="slidenum">
              <a:rPr lang="en-US" smtClean="0"/>
              <a:t>‹#›</a:t>
            </a:fld>
            <a:endParaRPr lang="en-US"/>
          </a:p>
        </p:txBody>
      </p:sp>
    </p:spTree>
    <p:extLst>
      <p:ext uri="{BB962C8B-B14F-4D97-AF65-F5344CB8AC3E}">
        <p14:creationId xmlns:p14="http://schemas.microsoft.com/office/powerpoint/2010/main" val="8025161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BC32B4-8204-654A-834A-A02A87EE6C7B}" type="datetimeFigureOut">
              <a:rPr lang="en-US" smtClean="0"/>
              <a:t>10/5/11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43125E-614F-6C4D-83FB-43A7A1A9E08C}" type="slidenum">
              <a:rPr lang="en-US" smtClean="0"/>
              <a:t>‹#›</a:t>
            </a:fld>
            <a:endParaRPr lang="en-US"/>
          </a:p>
        </p:txBody>
      </p:sp>
    </p:spTree>
    <p:extLst>
      <p:ext uri="{BB962C8B-B14F-4D97-AF65-F5344CB8AC3E}">
        <p14:creationId xmlns:p14="http://schemas.microsoft.com/office/powerpoint/2010/main" val="25426333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143125E-614F-6C4D-83FB-43A7A1A9E08C}" type="slidenum">
              <a:rPr lang="en-US" smtClean="0"/>
              <a:t>2</a:t>
            </a:fld>
            <a:endParaRPr lang="en-US"/>
          </a:p>
        </p:txBody>
      </p:sp>
    </p:spTree>
    <p:extLst>
      <p:ext uri="{BB962C8B-B14F-4D97-AF65-F5344CB8AC3E}">
        <p14:creationId xmlns:p14="http://schemas.microsoft.com/office/powerpoint/2010/main" val="2343546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30B018-AC86-A942-82E1-B1C3A05032CE}" type="slidenum">
              <a:rPr lang="en-US"/>
              <a:pPr/>
              <a:t>13</a:t>
            </a:fld>
            <a:endParaRPr lang="en-US"/>
          </a:p>
        </p:txBody>
      </p:sp>
      <p:sp>
        <p:nvSpPr>
          <p:cNvPr id="1280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05F639-BD5E-F549-B424-5B32974EF848}" type="slidenum">
              <a:rPr lang="en-US"/>
              <a:pPr/>
              <a:t>4</a:t>
            </a:fld>
            <a:endParaRPr lang="en-US"/>
          </a:p>
        </p:txBody>
      </p:sp>
      <p:sp>
        <p:nvSpPr>
          <p:cNvPr id="1075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E2F770-BA8D-CB4F-8800-C33E528819AD}" type="slidenum">
              <a:rPr lang="en-US"/>
              <a:pPr/>
              <a:t>6</a:t>
            </a:fld>
            <a:endParaRPr lang="en-US"/>
          </a:p>
        </p:txBody>
      </p:sp>
      <p:sp>
        <p:nvSpPr>
          <p:cNvPr id="501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DEF01E-73F2-8C41-821A-66C2ADE2BFB7}" type="slidenum">
              <a:rPr lang="en-US"/>
              <a:pPr/>
              <a:t>7</a:t>
            </a:fld>
            <a:endParaRPr lang="en-US"/>
          </a:p>
        </p:txBody>
      </p:sp>
      <p:sp>
        <p:nvSpPr>
          <p:cNvPr id="1218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3CACD9-2E20-D944-B894-03AAD7650420}" type="slidenum">
              <a:rPr lang="en-US"/>
              <a:pPr/>
              <a:t>8</a:t>
            </a:fld>
            <a:endParaRPr lang="en-US"/>
          </a:p>
        </p:txBody>
      </p:sp>
      <p:sp>
        <p:nvSpPr>
          <p:cNvPr id="870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C591E8-805E-F04F-A844-65A134DE68A5}" type="slidenum">
              <a:rPr lang="en-US"/>
              <a:pPr/>
              <a:t>9</a:t>
            </a:fld>
            <a:endParaRPr lang="en-US"/>
          </a:p>
        </p:txBody>
      </p:sp>
      <p:sp>
        <p:nvSpPr>
          <p:cNvPr id="1239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C21E3A-3B74-634E-B656-6EF476FE5921}" type="slidenum">
              <a:rPr lang="en-US"/>
              <a:pPr/>
              <a:t>10</a:t>
            </a:fld>
            <a:endParaRPr lang="en-US"/>
          </a:p>
        </p:txBody>
      </p:sp>
      <p:sp>
        <p:nvSpPr>
          <p:cNvPr id="890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9C9A9-EFB9-E945-BFAA-839A16F9F0ED}" type="slidenum">
              <a:rPr lang="en-US"/>
              <a:pPr/>
              <a:t>11</a:t>
            </a:fld>
            <a:endParaRPr lang="en-US"/>
          </a:p>
        </p:txBody>
      </p:sp>
      <p:sp>
        <p:nvSpPr>
          <p:cNvPr id="1259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461535-11A6-B348-9175-53D97A1AC9FF}" type="slidenum">
              <a:rPr lang="en-US"/>
              <a:pPr/>
              <a:t>12</a:t>
            </a:fld>
            <a:endParaRPr lang="en-US"/>
          </a:p>
        </p:txBody>
      </p:sp>
      <p:sp>
        <p:nvSpPr>
          <p:cNvPr id="911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eaLnBrk="1" latinLnBrk="0" hangingPunct="1"/>
            <a:fld id="{1E0D797D-5F53-C34C-8B3D-031935639152}" type="datetime1">
              <a:rPr lang="en-US" smtClean="0"/>
              <a:t>10/5/11</a:t>
            </a:fld>
            <a:endParaRPr lang="en-US"/>
          </a:p>
        </p:txBody>
      </p:sp>
      <p:sp>
        <p:nvSpPr>
          <p:cNvPr id="19" name="Footer Placeholder 18"/>
          <p:cNvSpPr>
            <a:spLocks noGrp="1"/>
          </p:cNvSpPr>
          <p:nvPr>
            <p:ph type="ftr" sz="quarter" idx="11"/>
          </p:nvPr>
        </p:nvSpPr>
        <p:spPr/>
        <p:txBody>
          <a:bodyPr/>
          <a:lstStyle/>
          <a:p>
            <a:r>
              <a:rPr kumimoji="0" lang="en-US" smtClean="0"/>
              <a:t>Objective:  Understand QAR &amp; Bloom's Taxonomy</a:t>
            </a:r>
            <a:endParaRPr kumimoji="0"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D9F188E0-65DD-9B45-8A39-F1198388D22A}" type="datetime1">
              <a:rPr lang="en-US" smtClean="0"/>
              <a:t>10/5/11</a:t>
            </a:fld>
            <a:endParaRPr lang="en-US" dirty="0"/>
          </a:p>
        </p:txBody>
      </p:sp>
      <p:sp>
        <p:nvSpPr>
          <p:cNvPr id="5" name="Footer Placeholder 4"/>
          <p:cNvSpPr>
            <a:spLocks noGrp="1"/>
          </p:cNvSpPr>
          <p:nvPr>
            <p:ph type="ftr" sz="quarter" idx="11"/>
          </p:nvPr>
        </p:nvSpPr>
        <p:spPr/>
        <p:txBody>
          <a:bodyPr/>
          <a:lstStyle/>
          <a:p>
            <a:r>
              <a:rPr kumimoji="0" lang="en-US" smtClean="0"/>
              <a:t>Objective:  Understand QAR &amp; Bloom's Taxonomy</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66298B66-6E6C-354E-B711-CF8FB9147A47}" type="datetime1">
              <a:rPr lang="en-US" smtClean="0"/>
              <a:t>10/5/11</a:t>
            </a:fld>
            <a:endParaRPr lang="en-US"/>
          </a:p>
        </p:txBody>
      </p:sp>
      <p:sp>
        <p:nvSpPr>
          <p:cNvPr id="5" name="Footer Placeholder 4"/>
          <p:cNvSpPr>
            <a:spLocks noGrp="1"/>
          </p:cNvSpPr>
          <p:nvPr>
            <p:ph type="ftr" sz="quarter" idx="11"/>
          </p:nvPr>
        </p:nvSpPr>
        <p:spPr/>
        <p:txBody>
          <a:bodyPr/>
          <a:lstStyle/>
          <a:p>
            <a:r>
              <a:rPr kumimoji="0" lang="en-US" smtClean="0"/>
              <a:t>Objective:  Understand QAR &amp; Bloom's Taxonomy</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FDD2D8DF-5EEF-DF4C-9D6C-D04B0B74DABD}" type="datetime1">
              <a:rPr lang="en-US" smtClean="0"/>
              <a:t>10/5/11</a:t>
            </a:fld>
            <a:endParaRPr lang="en-US"/>
          </a:p>
        </p:txBody>
      </p:sp>
      <p:sp>
        <p:nvSpPr>
          <p:cNvPr id="5" name="Footer Placeholder 4"/>
          <p:cNvSpPr>
            <a:spLocks noGrp="1"/>
          </p:cNvSpPr>
          <p:nvPr>
            <p:ph type="ftr" sz="quarter" idx="11"/>
          </p:nvPr>
        </p:nvSpPr>
        <p:spPr/>
        <p:txBody>
          <a:bodyPr/>
          <a:lstStyle/>
          <a:p>
            <a:r>
              <a:rPr kumimoji="0" lang="en-US" smtClean="0"/>
              <a:t>Objective:  Understand QAR &amp; Bloom's Taxonomy</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FE8216B-C0C6-7244-9346-227B2DE35A5E}" type="datetime1">
              <a:rPr lang="en-US" smtClean="0"/>
              <a:t>10/5/11</a:t>
            </a:fld>
            <a:endParaRPr lang="en-US"/>
          </a:p>
        </p:txBody>
      </p:sp>
      <p:sp>
        <p:nvSpPr>
          <p:cNvPr id="5" name="Footer Placeholder 4"/>
          <p:cNvSpPr>
            <a:spLocks noGrp="1"/>
          </p:cNvSpPr>
          <p:nvPr>
            <p:ph type="ftr" sz="quarter" idx="11"/>
          </p:nvPr>
        </p:nvSpPr>
        <p:spPr/>
        <p:txBody>
          <a:bodyPr/>
          <a:lstStyle/>
          <a:p>
            <a:r>
              <a:rPr kumimoji="0" lang="en-US" smtClean="0"/>
              <a:t>Objective:  Understand QAR &amp; Bloom's Taxonomy</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04E2B791-0CCF-8940-B0AC-94E1C142BA14}" type="datetime1">
              <a:rPr lang="en-US" smtClean="0"/>
              <a:t>10/5/11</a:t>
            </a:fld>
            <a:endParaRPr lang="en-US"/>
          </a:p>
        </p:txBody>
      </p:sp>
      <p:sp>
        <p:nvSpPr>
          <p:cNvPr id="6" name="Footer Placeholder 5"/>
          <p:cNvSpPr>
            <a:spLocks noGrp="1"/>
          </p:cNvSpPr>
          <p:nvPr>
            <p:ph type="ftr" sz="quarter" idx="11"/>
          </p:nvPr>
        </p:nvSpPr>
        <p:spPr/>
        <p:txBody>
          <a:bodyPr/>
          <a:lstStyle/>
          <a:p>
            <a:r>
              <a:rPr kumimoji="0" lang="en-US" smtClean="0"/>
              <a:t>Objective:  Understand QAR &amp; Bloom's Taxonomy</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eaLnBrk="1" latinLnBrk="0" hangingPunct="1"/>
            <a:fld id="{1060D112-7A93-BC4B-BA0E-F9B9C95C7D74}" type="datetime1">
              <a:rPr lang="en-US" smtClean="0"/>
              <a:t>10/5/11</a:t>
            </a:fld>
            <a:endParaRPr lang="en-US"/>
          </a:p>
        </p:txBody>
      </p:sp>
      <p:sp>
        <p:nvSpPr>
          <p:cNvPr id="8" name="Footer Placeholder 7"/>
          <p:cNvSpPr>
            <a:spLocks noGrp="1"/>
          </p:cNvSpPr>
          <p:nvPr>
            <p:ph type="ftr" sz="quarter" idx="11"/>
          </p:nvPr>
        </p:nvSpPr>
        <p:spPr/>
        <p:txBody>
          <a:bodyPr/>
          <a:lstStyle/>
          <a:p>
            <a:r>
              <a:rPr kumimoji="0" lang="en-US" smtClean="0"/>
              <a:t>Objective:  Understand QAR &amp; Bloom's Taxonomy</a:t>
            </a:r>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eaLnBrk="1" latinLnBrk="0" hangingPunct="1"/>
            <a:fld id="{504DBB67-315B-D44B-8E2D-E48921D8B7D1}" type="datetime1">
              <a:rPr lang="en-US" smtClean="0"/>
              <a:t>10/5/11</a:t>
            </a:fld>
            <a:endParaRPr lang="en-US"/>
          </a:p>
        </p:txBody>
      </p:sp>
      <p:sp>
        <p:nvSpPr>
          <p:cNvPr id="8" name="Slide Number Placeholder 7"/>
          <p:cNvSpPr>
            <a:spLocks noGrp="1"/>
          </p:cNvSpPr>
          <p:nvPr>
            <p:ph type="sldNum" sz="quarter" idx="11"/>
          </p:nvPr>
        </p:nvSpPr>
        <p:spPr/>
        <p:txBody>
          <a:bodyPr/>
          <a:lstStyle/>
          <a:p>
            <a:fld id="{2AA957AF-53C0-420B-9C2D-77DB1416566C}" type="slidenum">
              <a:rPr kumimoji="0" lang="en-US" smtClean="0"/>
              <a:pPr eaLnBrk="1" latinLnBrk="0" hangingPunct="1"/>
              <a:t>‹#›</a:t>
            </a:fld>
            <a:endParaRPr kumimoji="0" lang="en-US"/>
          </a:p>
        </p:txBody>
      </p:sp>
      <p:sp>
        <p:nvSpPr>
          <p:cNvPr id="9" name="Footer Placeholder 8"/>
          <p:cNvSpPr>
            <a:spLocks noGrp="1"/>
          </p:cNvSpPr>
          <p:nvPr>
            <p:ph type="ftr" sz="quarter" idx="12"/>
          </p:nvPr>
        </p:nvSpPr>
        <p:spPr/>
        <p:txBody>
          <a:bodyPr/>
          <a:lstStyle/>
          <a:p>
            <a:r>
              <a:rPr kumimoji="0" lang="en-US" smtClean="0"/>
              <a:t>Objective:  Understand QAR &amp; Bloom's Taxonomy</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D7DE46A3-4C5B-F546-9663-E5820BD65075}" type="datetime1">
              <a:rPr lang="en-US" smtClean="0"/>
              <a:t>10/5/11</a:t>
            </a:fld>
            <a:endParaRPr lang="en-US"/>
          </a:p>
        </p:txBody>
      </p:sp>
      <p:sp>
        <p:nvSpPr>
          <p:cNvPr id="3" name="Footer Placeholder 2"/>
          <p:cNvSpPr>
            <a:spLocks noGrp="1"/>
          </p:cNvSpPr>
          <p:nvPr>
            <p:ph type="ftr" sz="quarter" idx="11"/>
          </p:nvPr>
        </p:nvSpPr>
        <p:spPr/>
        <p:txBody>
          <a:bodyPr/>
          <a:lstStyle/>
          <a:p>
            <a:r>
              <a:rPr kumimoji="0" lang="en-US" smtClean="0"/>
              <a:t>Objective:  Understand QAR &amp; Bloom's Taxonomy</a:t>
            </a:r>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D2B46C68-37AE-4C4F-8C3A-33E6E907A04C}" type="datetime1">
              <a:rPr lang="en-US" smtClean="0"/>
              <a:t>10/5/11</a:t>
            </a:fld>
            <a:endParaRPr lang="en-US"/>
          </a:p>
        </p:txBody>
      </p:sp>
      <p:sp>
        <p:nvSpPr>
          <p:cNvPr id="6" name="Footer Placeholder 5"/>
          <p:cNvSpPr>
            <a:spLocks noGrp="1"/>
          </p:cNvSpPr>
          <p:nvPr>
            <p:ph type="ftr" sz="quarter" idx="11"/>
          </p:nvPr>
        </p:nvSpPr>
        <p:spPr/>
        <p:txBody>
          <a:bodyPr/>
          <a:lstStyle/>
          <a:p>
            <a:r>
              <a:rPr kumimoji="0" lang="en-US" smtClean="0"/>
              <a:t>Objective:  Understand QAR &amp; Bloom's Taxonomy</a:t>
            </a:r>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eaLnBrk="1" latinLnBrk="0" hangingPunct="1"/>
            <a:fld id="{1F3DC198-C65C-414E-AAAF-40A060B1E254}" type="datetime1">
              <a:rPr lang="en-US" smtClean="0"/>
              <a:t>10/5/11</a:t>
            </a:fld>
            <a:endParaRPr lang="en-US"/>
          </a:p>
        </p:txBody>
      </p:sp>
      <p:sp>
        <p:nvSpPr>
          <p:cNvPr id="6" name="Footer Placeholder 5"/>
          <p:cNvSpPr>
            <a:spLocks noGrp="1"/>
          </p:cNvSpPr>
          <p:nvPr>
            <p:ph type="ftr" sz="quarter" idx="11"/>
          </p:nvPr>
        </p:nvSpPr>
        <p:spPr/>
        <p:txBody>
          <a:bodyPr/>
          <a:lstStyle/>
          <a:p>
            <a:r>
              <a:rPr kumimoji="0" lang="en-US" smtClean="0"/>
              <a:t>Objective:  Understand QAR &amp; Bloom's Taxonomy</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eaLnBrk="1" latinLnBrk="0" hangingPunct="1"/>
            <a:fld id="{9FFC92B3-780E-AA46-A3A7-E8485D32EE69}" type="datetime1">
              <a:rPr lang="en-US" smtClean="0"/>
              <a:t>10/5/11</a:t>
            </a:fld>
            <a:endParaRPr lang="en-US" sz="1000">
              <a:solidFill>
                <a:schemeClr val="tx2">
                  <a:shade val="50000"/>
                </a:scheme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ctr" eaLnBrk="1" latinLnBrk="0" hangingPunct="1"/>
            <a:r>
              <a:rPr kumimoji="0" lang="en-US" sz="1000" smtClean="0">
                <a:solidFill>
                  <a:schemeClr val="tx2">
                    <a:shade val="50000"/>
                  </a:schemeClr>
                </a:solidFill>
              </a:rPr>
              <a:t>Objective:  Understand QAR &amp; Bloom's Taxonomy</a:t>
            </a:r>
            <a:endParaRPr kumimoji="0" lang="en-US" sz="1000" dirty="0">
              <a:solidFill>
                <a:schemeClr val="tx2">
                  <a:shade val="50000"/>
                </a:schemeClr>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4.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5.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3050" y="2719567"/>
            <a:ext cx="6480048" cy="2301240"/>
          </a:xfrm>
        </p:spPr>
        <p:txBody>
          <a:bodyPr/>
          <a:lstStyle/>
          <a:p>
            <a:endParaRPr lang="en-US" dirty="0"/>
          </a:p>
        </p:txBody>
      </p:sp>
      <p:sp>
        <p:nvSpPr>
          <p:cNvPr id="3" name="Subtitle 2"/>
          <p:cNvSpPr>
            <a:spLocks noGrp="1"/>
          </p:cNvSpPr>
          <p:nvPr>
            <p:ph type="subTitle" idx="1"/>
          </p:nvPr>
        </p:nvSpPr>
        <p:spPr>
          <a:xfrm>
            <a:off x="433050" y="668512"/>
            <a:ext cx="6480048" cy="1752600"/>
          </a:xfrm>
        </p:spPr>
        <p:txBody>
          <a:bodyPr/>
          <a:lstStyle/>
          <a:p>
            <a:endParaRPr lang="en-US"/>
          </a:p>
        </p:txBody>
      </p:sp>
      <p:sp>
        <p:nvSpPr>
          <p:cNvPr id="4" name="Footer Placeholder 3"/>
          <p:cNvSpPr>
            <a:spLocks noGrp="1"/>
          </p:cNvSpPr>
          <p:nvPr>
            <p:ph type="ftr" sz="quarter" idx="11"/>
          </p:nvPr>
        </p:nvSpPr>
        <p:spPr/>
        <p:txBody>
          <a:bodyPr/>
          <a:lstStyle/>
          <a:p>
            <a:r>
              <a:rPr kumimoji="0" lang="en-US" smtClean="0"/>
              <a:t>Objective:  Understand QAR &amp; Bloom's Taxonomy</a:t>
            </a:r>
            <a:endParaRPr kumimoji="0" lang="en-US"/>
          </a:p>
        </p:txBody>
      </p:sp>
    </p:spTree>
    <p:extLst>
      <p:ext uri="{BB962C8B-B14F-4D97-AF65-F5344CB8AC3E}">
        <p14:creationId xmlns:p14="http://schemas.microsoft.com/office/powerpoint/2010/main" val="25559421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228600" y="533400"/>
            <a:ext cx="8458200" cy="6494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4800" b="1" dirty="0">
                <a:solidFill>
                  <a:schemeClr val="accent1">
                    <a:lumMod val="40000"/>
                    <a:lumOff val="60000"/>
                  </a:schemeClr>
                </a:solidFill>
                <a:latin typeface="Comic Sans MS" charset="0"/>
              </a:rPr>
              <a:t>Author and You </a:t>
            </a:r>
          </a:p>
          <a:p>
            <a:pPr algn="ctr">
              <a:spcBef>
                <a:spcPct val="50000"/>
              </a:spcBef>
            </a:pPr>
            <a:endParaRPr lang="en-US" sz="2800" b="1" dirty="0">
              <a:latin typeface="Comic Sans MS" charset="0"/>
            </a:endParaRPr>
          </a:p>
          <a:p>
            <a:r>
              <a:rPr lang="ja-JP" altLang="en-US" sz="2800" b="1" dirty="0">
                <a:latin typeface="Arial"/>
              </a:rPr>
              <a:t>“</a:t>
            </a:r>
            <a:r>
              <a:rPr lang="en-US" sz="2800" b="1" dirty="0"/>
              <a:t>Author and You</a:t>
            </a:r>
            <a:r>
              <a:rPr lang="ja-JP" altLang="en-US" sz="2800" b="1" dirty="0">
                <a:latin typeface="Arial"/>
              </a:rPr>
              <a:t>”</a:t>
            </a:r>
            <a:r>
              <a:rPr lang="en-US" sz="2800" b="1" dirty="0"/>
              <a:t> questions require you to use ideas and information that are not stated directly in the text to answer the question.  These questions require you to think about what you have read and formulate your own ideas or opinions.  </a:t>
            </a:r>
          </a:p>
          <a:p>
            <a:endParaRPr lang="en-US" sz="2800" b="1" dirty="0"/>
          </a:p>
          <a:p>
            <a:r>
              <a:rPr lang="ja-JP" altLang="en-US" sz="2800" b="1" dirty="0">
                <a:latin typeface="Arial"/>
              </a:rPr>
              <a:t>“</a:t>
            </a:r>
            <a:r>
              <a:rPr lang="en-US" sz="2800" b="1" dirty="0"/>
              <a:t>Author and You</a:t>
            </a:r>
            <a:r>
              <a:rPr lang="ja-JP" altLang="en-US" sz="2800" b="1" dirty="0">
                <a:latin typeface="Arial"/>
              </a:rPr>
              <a:t>”</a:t>
            </a:r>
            <a:r>
              <a:rPr lang="en-US" sz="2800" b="1" dirty="0"/>
              <a:t> questions sometimes include the words, </a:t>
            </a:r>
            <a:r>
              <a:rPr lang="ja-JP" altLang="en-US" sz="2800" b="1" dirty="0">
                <a:latin typeface="Arial"/>
              </a:rPr>
              <a:t>“</a:t>
            </a:r>
            <a:r>
              <a:rPr lang="en-US" sz="2800" b="1" dirty="0"/>
              <a:t>The author implies…</a:t>
            </a:r>
            <a:r>
              <a:rPr lang="ja-JP" altLang="en-US" sz="2800" b="1" dirty="0">
                <a:latin typeface="Arial"/>
              </a:rPr>
              <a:t>”</a:t>
            </a:r>
            <a:r>
              <a:rPr lang="en-US" sz="2800" b="1" dirty="0"/>
              <a:t>  </a:t>
            </a:r>
            <a:r>
              <a:rPr lang="ja-JP" altLang="en-US" sz="2800" b="1" dirty="0">
                <a:latin typeface="Arial"/>
              </a:rPr>
              <a:t>“</a:t>
            </a:r>
            <a:r>
              <a:rPr lang="en-US" sz="2800" b="1" dirty="0"/>
              <a:t>The passage suggests…</a:t>
            </a:r>
            <a:r>
              <a:rPr lang="ja-JP" altLang="en-US" sz="2800" b="1" dirty="0">
                <a:latin typeface="Arial"/>
              </a:rPr>
              <a:t>”</a:t>
            </a:r>
            <a:r>
              <a:rPr lang="en-US" sz="2800" b="1" dirty="0"/>
              <a:t>  </a:t>
            </a:r>
            <a:r>
              <a:rPr lang="ja-JP" altLang="en-US" sz="2800" b="1" dirty="0">
                <a:latin typeface="Arial"/>
              </a:rPr>
              <a:t>“</a:t>
            </a:r>
            <a:r>
              <a:rPr lang="en-US" sz="2800" b="1" dirty="0"/>
              <a:t>The speaker</a:t>
            </a:r>
            <a:r>
              <a:rPr lang="ja-JP" altLang="en-US" sz="2800" b="1" dirty="0">
                <a:latin typeface="Arial"/>
              </a:rPr>
              <a:t>’</a:t>
            </a:r>
            <a:r>
              <a:rPr lang="en-US" sz="2800" b="1" dirty="0"/>
              <a:t>s attitude..,</a:t>
            </a:r>
            <a:r>
              <a:rPr lang="ja-JP" altLang="en-US" sz="2800" b="1" dirty="0">
                <a:latin typeface="Arial"/>
              </a:rPr>
              <a:t>”</a:t>
            </a:r>
            <a:endParaRPr lang="en-US" sz="2800" b="1" dirty="0"/>
          </a:p>
          <a:p>
            <a:r>
              <a:rPr lang="en-US" b="1" dirty="0"/>
              <a:t> </a:t>
            </a:r>
          </a:p>
        </p:txBody>
      </p:sp>
      <p:sp>
        <p:nvSpPr>
          <p:cNvPr id="88067" name="Text Box 3"/>
          <p:cNvSpPr txBox="1">
            <a:spLocks noChangeArrowheads="1"/>
          </p:cNvSpPr>
          <p:nvPr/>
        </p:nvSpPr>
        <p:spPr bwMode="auto">
          <a:xfrm>
            <a:off x="1219200" y="1143000"/>
            <a:ext cx="6629400" cy="174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20000"/>
              </a:spcBef>
              <a:buClr>
                <a:schemeClr val="accent2"/>
              </a:buClr>
              <a:buSzPct val="80000"/>
              <a:buFontTx/>
              <a:buChar char="•"/>
            </a:pPr>
            <a:endParaRPr lang="en-US" sz="3200" b="1">
              <a:solidFill>
                <a:schemeClr val="accent2"/>
              </a:solidFill>
              <a:latin typeface="Comic Sans MS" charset="0"/>
            </a:endParaRPr>
          </a:p>
          <a:p>
            <a:pPr algn="ctr">
              <a:spcBef>
                <a:spcPct val="20000"/>
              </a:spcBef>
              <a:buClr>
                <a:schemeClr val="accent2"/>
              </a:buClr>
              <a:buSzPct val="80000"/>
            </a:pPr>
            <a:endParaRPr lang="en-US" sz="3200" b="1">
              <a:solidFill>
                <a:schemeClr val="accent2"/>
              </a:solidFill>
              <a:latin typeface="Comic Sans MS" charset="0"/>
            </a:endParaRPr>
          </a:p>
          <a:p>
            <a:pPr algn="ctr">
              <a:spcBef>
                <a:spcPct val="20000"/>
              </a:spcBef>
              <a:buClr>
                <a:schemeClr val="accent1"/>
              </a:buClr>
              <a:buSzPct val="80000"/>
              <a:buFont typeface="Wingdings" charset="0"/>
              <a:buNone/>
            </a:pPr>
            <a:endParaRPr lang="en-US" sz="3200" b="1">
              <a:solidFill>
                <a:schemeClr val="accent2"/>
              </a:solidFill>
              <a:latin typeface="Comic Sans MS" charset="0"/>
            </a:endParaRPr>
          </a:p>
        </p:txBody>
      </p:sp>
      <p:pic>
        <p:nvPicPr>
          <p:cNvPr id="88073" name="Picture 9" descr="MCj0423828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065213" cy="16891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kumimoji="0" lang="en-US" smtClean="0"/>
              <a:t>Objective:  Understand QAR &amp; Bloom's Taxonomy</a:t>
            </a:r>
            <a:endParaRPr kumimoji="0" lang="en-US"/>
          </a:p>
        </p:txBody>
      </p:sp>
    </p:spTree>
    <p:extLst>
      <p:ext uri="{BB962C8B-B14F-4D97-AF65-F5344CB8AC3E}">
        <p14:creationId xmlns:p14="http://schemas.microsoft.com/office/powerpoint/2010/main" val="17809063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checkerboard(across)">
                                      <p:cBhvr>
                                        <p:cTn id="7" dur="1000"/>
                                        <p:tgtEl>
                                          <p:spTgt spid="88066">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88073"/>
                                        </p:tgtEl>
                                        <p:attrNameLst>
                                          <p:attrName>style.visibility</p:attrName>
                                        </p:attrNameLst>
                                      </p:cBhvr>
                                      <p:to>
                                        <p:strVal val="visible"/>
                                      </p:to>
                                    </p:set>
                                    <p:animEffect transition="in" filter="diamond(in)">
                                      <p:cBhvr>
                                        <p:cTn id="10" dur="2000"/>
                                        <p:tgtEl>
                                          <p:spTgt spid="8807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88066">
                                            <p:txEl>
                                              <p:pRg st="2" end="2"/>
                                            </p:txEl>
                                          </p:spTgt>
                                        </p:tgtEl>
                                        <p:attrNameLst>
                                          <p:attrName>style.visibility</p:attrName>
                                        </p:attrNameLst>
                                      </p:cBhvr>
                                      <p:to>
                                        <p:strVal val="visible"/>
                                      </p:to>
                                    </p:set>
                                    <p:animEffect transition="in" filter="diamond(in)">
                                      <p:cBhvr>
                                        <p:cTn id="15" dur="2000"/>
                                        <p:tgtEl>
                                          <p:spTgt spid="88066">
                                            <p:txEl>
                                              <p:pRg st="2" end="2"/>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88066">
                                            <p:txEl>
                                              <p:pRg st="4" end="4"/>
                                            </p:txEl>
                                          </p:spTgt>
                                        </p:tgtEl>
                                        <p:attrNameLst>
                                          <p:attrName>style.visibility</p:attrName>
                                        </p:attrNameLst>
                                      </p:cBhvr>
                                      <p:to>
                                        <p:strVal val="visible"/>
                                      </p:to>
                                    </p:set>
                                    <p:animEffect transition="in" filter="diamond(in)">
                                      <p:cBhvr>
                                        <p:cTn id="18" dur="2000"/>
                                        <p:tgtEl>
                                          <p:spTgt spid="880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a:t>Author and You Examples</a:t>
            </a:r>
          </a:p>
        </p:txBody>
      </p:sp>
      <p:sp>
        <p:nvSpPr>
          <p:cNvPr id="124931" name="Rectangle 3"/>
          <p:cNvSpPr>
            <a:spLocks noGrp="1" noChangeArrowheads="1"/>
          </p:cNvSpPr>
          <p:nvPr>
            <p:ph type="body" idx="1"/>
          </p:nvPr>
        </p:nvSpPr>
        <p:spPr/>
        <p:txBody>
          <a:bodyPr/>
          <a:lstStyle/>
          <a:p>
            <a:r>
              <a:rPr lang="en-US" sz="2800"/>
              <a:t>How might the Watson family be similar to and different from your family?</a:t>
            </a:r>
          </a:p>
          <a:p>
            <a:r>
              <a:rPr lang="en-US" sz="2800"/>
              <a:t>Do you think Jacob</a:t>
            </a:r>
            <a:r>
              <a:rPr lang="ja-JP" altLang="en-US" sz="2800">
                <a:latin typeface="Arial"/>
              </a:rPr>
              <a:t>’</a:t>
            </a:r>
            <a:r>
              <a:rPr lang="en-US" sz="2800"/>
              <a:t>s dream will come true? Why or why not?</a:t>
            </a:r>
          </a:p>
          <a:p>
            <a:r>
              <a:rPr lang="en-US" sz="2800"/>
              <a:t>Discuss a time when you use tools and compare that to early man</a:t>
            </a:r>
            <a:r>
              <a:rPr lang="ja-JP" altLang="en-US" sz="2800">
                <a:latin typeface="Arial"/>
              </a:rPr>
              <a:t>’</a:t>
            </a:r>
            <a:r>
              <a:rPr lang="en-US" sz="2800"/>
              <a:t>s use of tools.</a:t>
            </a:r>
          </a:p>
          <a:p>
            <a:r>
              <a:rPr lang="en-US" sz="2800"/>
              <a:t>How is living in Alaska different from living where you live? </a:t>
            </a:r>
          </a:p>
        </p:txBody>
      </p:sp>
      <p:sp>
        <p:nvSpPr>
          <p:cNvPr id="2" name="Footer Placeholder 1"/>
          <p:cNvSpPr>
            <a:spLocks noGrp="1"/>
          </p:cNvSpPr>
          <p:nvPr>
            <p:ph type="ftr" sz="quarter" idx="11"/>
          </p:nvPr>
        </p:nvSpPr>
        <p:spPr>
          <a:xfrm>
            <a:off x="3124200" y="5630334"/>
            <a:ext cx="2895600" cy="1156856"/>
          </a:xfrm>
        </p:spPr>
        <p:txBody>
          <a:bodyPr/>
          <a:lstStyle/>
          <a:p>
            <a:r>
              <a:rPr kumimoji="0" lang="en-US" sz="2800" smtClean="0"/>
              <a:t>Objective:  Understand QAR &amp; Bloom's Taxonomy</a:t>
            </a:r>
            <a:endParaRPr kumimoji="0" lang="en-US" sz="2800"/>
          </a:p>
        </p:txBody>
      </p:sp>
    </p:spTree>
    <p:extLst>
      <p:ext uri="{BB962C8B-B14F-4D97-AF65-F5344CB8AC3E}">
        <p14:creationId xmlns:p14="http://schemas.microsoft.com/office/powerpoint/2010/main" val="40888750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4930"/>
                                        </p:tgtEl>
                                        <p:attrNameLst>
                                          <p:attrName>style.visibility</p:attrName>
                                        </p:attrNameLst>
                                      </p:cBhvr>
                                      <p:to>
                                        <p:strVal val="visible"/>
                                      </p:to>
                                    </p:set>
                                    <p:animEffect transition="in" filter="checkerboard(across)">
                                      <p:cBhvr>
                                        <p:cTn id="7" dur="1000"/>
                                        <p:tgtEl>
                                          <p:spTgt spid="1249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4931">
                                            <p:txEl>
                                              <p:pRg st="0" end="0"/>
                                            </p:txEl>
                                          </p:spTgt>
                                        </p:tgtEl>
                                        <p:attrNameLst>
                                          <p:attrName>style.visibility</p:attrName>
                                        </p:attrNameLst>
                                      </p:cBhvr>
                                      <p:to>
                                        <p:strVal val="visible"/>
                                      </p:to>
                                    </p:set>
                                    <p:animEffect transition="in" filter="diamond(in)">
                                      <p:cBhvr>
                                        <p:cTn id="12" dur="2000"/>
                                        <p:tgtEl>
                                          <p:spTgt spid="1249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24931">
                                            <p:txEl>
                                              <p:pRg st="1" end="1"/>
                                            </p:txEl>
                                          </p:spTgt>
                                        </p:tgtEl>
                                        <p:attrNameLst>
                                          <p:attrName>style.visibility</p:attrName>
                                        </p:attrNameLst>
                                      </p:cBhvr>
                                      <p:to>
                                        <p:strVal val="visible"/>
                                      </p:to>
                                    </p:set>
                                    <p:animEffect transition="in" filter="diamond(in)">
                                      <p:cBhvr>
                                        <p:cTn id="17" dur="2000"/>
                                        <p:tgtEl>
                                          <p:spTgt spid="1249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24931">
                                            <p:txEl>
                                              <p:pRg st="2" end="2"/>
                                            </p:txEl>
                                          </p:spTgt>
                                        </p:tgtEl>
                                        <p:attrNameLst>
                                          <p:attrName>style.visibility</p:attrName>
                                        </p:attrNameLst>
                                      </p:cBhvr>
                                      <p:to>
                                        <p:strVal val="visible"/>
                                      </p:to>
                                    </p:set>
                                    <p:animEffect transition="in" filter="diamond(in)">
                                      <p:cBhvr>
                                        <p:cTn id="22" dur="2000"/>
                                        <p:tgtEl>
                                          <p:spTgt spid="1249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24931">
                                            <p:txEl>
                                              <p:pRg st="3" end="3"/>
                                            </p:txEl>
                                          </p:spTgt>
                                        </p:tgtEl>
                                        <p:attrNameLst>
                                          <p:attrName>style.visibility</p:attrName>
                                        </p:attrNameLst>
                                      </p:cBhvr>
                                      <p:to>
                                        <p:strVal val="visible"/>
                                      </p:to>
                                    </p:set>
                                    <p:animEffect transition="in" filter="diamond(in)">
                                      <p:cBhvr>
                                        <p:cTn id="27" dur="2000"/>
                                        <p:tgtEl>
                                          <p:spTgt spid="1249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P spid="12493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381000" y="304800"/>
            <a:ext cx="8458200" cy="671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4800" b="1" dirty="0">
                <a:solidFill>
                  <a:schemeClr val="bg2"/>
                </a:solidFill>
                <a:latin typeface="Comic Sans MS" charset="0"/>
              </a:rPr>
              <a:t>     On Your Own</a:t>
            </a:r>
            <a:r>
              <a:rPr lang="en-US" sz="4800" b="1" dirty="0">
                <a:solidFill>
                  <a:schemeClr val="accent2"/>
                </a:solidFill>
                <a:latin typeface="Comic Sans MS" charset="0"/>
              </a:rPr>
              <a:t> </a:t>
            </a:r>
          </a:p>
          <a:p>
            <a:pPr algn="ctr">
              <a:spcBef>
                <a:spcPct val="50000"/>
              </a:spcBef>
            </a:pPr>
            <a:endParaRPr lang="en-US" sz="2800" b="1" dirty="0">
              <a:latin typeface="Comic Sans MS" charset="0"/>
            </a:endParaRPr>
          </a:p>
          <a:p>
            <a:r>
              <a:rPr lang="ja-JP" altLang="en-US" sz="2800" b="1" dirty="0">
                <a:latin typeface="Arial"/>
              </a:rPr>
              <a:t>“</a:t>
            </a:r>
            <a:r>
              <a:rPr lang="en-US" sz="2800" b="1" dirty="0"/>
              <a:t>On Your Own</a:t>
            </a:r>
            <a:r>
              <a:rPr lang="ja-JP" altLang="en-US" sz="2800" b="1" dirty="0">
                <a:latin typeface="Arial"/>
              </a:rPr>
              <a:t>”</a:t>
            </a:r>
            <a:r>
              <a:rPr lang="en-US" sz="2800" b="1" dirty="0"/>
              <a:t> questions can be answered using your background knowledge on a topic.  This type of question is the most infrequent question on tests of reading comprehension because it does not require you to refer to the text.  </a:t>
            </a:r>
          </a:p>
          <a:p>
            <a:endParaRPr lang="en-US" sz="2800" b="1" dirty="0"/>
          </a:p>
          <a:p>
            <a:r>
              <a:rPr lang="ja-JP" altLang="en-US" sz="2800" b="1" dirty="0">
                <a:latin typeface="Arial"/>
              </a:rPr>
              <a:t>“</a:t>
            </a:r>
            <a:r>
              <a:rPr lang="en-US" sz="2800" b="1" dirty="0"/>
              <a:t>On Your Own</a:t>
            </a:r>
            <a:r>
              <a:rPr lang="ja-JP" altLang="en-US" sz="2800" b="1" dirty="0">
                <a:latin typeface="Arial"/>
              </a:rPr>
              <a:t>”</a:t>
            </a:r>
            <a:r>
              <a:rPr lang="en-US" sz="2800" b="1" dirty="0"/>
              <a:t> questions sometimes include the words, </a:t>
            </a:r>
            <a:r>
              <a:rPr lang="ja-JP" altLang="en-US" sz="2800" b="1" dirty="0">
                <a:latin typeface="Arial"/>
              </a:rPr>
              <a:t>“</a:t>
            </a:r>
            <a:r>
              <a:rPr lang="en-US" sz="2800" b="1" dirty="0"/>
              <a:t>In your opinion…</a:t>
            </a:r>
            <a:r>
              <a:rPr lang="ja-JP" altLang="en-US" sz="2800" b="1" dirty="0">
                <a:latin typeface="Arial"/>
              </a:rPr>
              <a:t>”</a:t>
            </a:r>
            <a:r>
              <a:rPr lang="en-US" sz="2800" b="1" dirty="0"/>
              <a:t>  Based on your experience…</a:t>
            </a:r>
            <a:r>
              <a:rPr lang="ja-JP" altLang="en-US" sz="2800" b="1" dirty="0">
                <a:latin typeface="Arial"/>
              </a:rPr>
              <a:t>”</a:t>
            </a:r>
            <a:r>
              <a:rPr lang="en-US" sz="2800" b="1" dirty="0"/>
              <a:t>  </a:t>
            </a:r>
            <a:r>
              <a:rPr lang="ja-JP" altLang="en-US" sz="2800" b="1" dirty="0">
                <a:latin typeface="Arial"/>
              </a:rPr>
              <a:t>“</a:t>
            </a:r>
            <a:r>
              <a:rPr lang="en-US" sz="2800" b="1" dirty="0"/>
              <a:t>Think about someone or</a:t>
            </a:r>
          </a:p>
          <a:p>
            <a:r>
              <a:rPr lang="en-US" sz="2800" b="1" dirty="0"/>
              <a:t>something you know…</a:t>
            </a:r>
            <a:r>
              <a:rPr lang="ja-JP" altLang="en-US" sz="2800" b="1" dirty="0">
                <a:latin typeface="Arial"/>
              </a:rPr>
              <a:t>”</a:t>
            </a:r>
            <a:endParaRPr lang="en-US" sz="2800" b="1" dirty="0"/>
          </a:p>
          <a:p>
            <a:r>
              <a:rPr lang="en-US" b="1" dirty="0"/>
              <a:t> </a:t>
            </a:r>
            <a:endParaRPr lang="en-US" sz="2800" b="1" dirty="0">
              <a:solidFill>
                <a:schemeClr val="bg2"/>
              </a:solidFill>
            </a:endParaRPr>
          </a:p>
          <a:p>
            <a:r>
              <a:rPr lang="en-US" b="1" dirty="0"/>
              <a:t> </a:t>
            </a:r>
          </a:p>
        </p:txBody>
      </p:sp>
      <p:sp>
        <p:nvSpPr>
          <p:cNvPr id="90115" name="Text Box 3"/>
          <p:cNvSpPr txBox="1">
            <a:spLocks noChangeArrowheads="1"/>
          </p:cNvSpPr>
          <p:nvPr/>
        </p:nvSpPr>
        <p:spPr bwMode="auto">
          <a:xfrm>
            <a:off x="1219200" y="1143000"/>
            <a:ext cx="6629400" cy="174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20000"/>
              </a:spcBef>
              <a:buClr>
                <a:schemeClr val="accent2"/>
              </a:buClr>
              <a:buSzPct val="80000"/>
              <a:buFontTx/>
              <a:buChar char="•"/>
            </a:pPr>
            <a:endParaRPr lang="en-US" sz="3200" b="1">
              <a:solidFill>
                <a:schemeClr val="accent2"/>
              </a:solidFill>
              <a:latin typeface="Comic Sans MS" charset="0"/>
            </a:endParaRPr>
          </a:p>
          <a:p>
            <a:pPr algn="ctr">
              <a:spcBef>
                <a:spcPct val="20000"/>
              </a:spcBef>
              <a:buClr>
                <a:schemeClr val="accent2"/>
              </a:buClr>
              <a:buSzPct val="80000"/>
            </a:pPr>
            <a:endParaRPr lang="en-US" sz="3200" b="1">
              <a:solidFill>
                <a:schemeClr val="accent2"/>
              </a:solidFill>
              <a:latin typeface="Comic Sans MS" charset="0"/>
            </a:endParaRPr>
          </a:p>
          <a:p>
            <a:pPr algn="ctr">
              <a:spcBef>
                <a:spcPct val="20000"/>
              </a:spcBef>
              <a:buClr>
                <a:schemeClr val="accent1"/>
              </a:buClr>
              <a:buSzPct val="80000"/>
              <a:buFont typeface="Wingdings" charset="0"/>
              <a:buNone/>
            </a:pPr>
            <a:endParaRPr lang="en-US" sz="3200" b="1">
              <a:solidFill>
                <a:schemeClr val="accent2"/>
              </a:solidFill>
              <a:latin typeface="Comic Sans MS" charset="0"/>
            </a:endParaRPr>
          </a:p>
        </p:txBody>
      </p:sp>
      <p:pic>
        <p:nvPicPr>
          <p:cNvPr id="90116" name="Picture 4" descr="MCj0429819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457200"/>
            <a:ext cx="1822450" cy="11938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kumimoji="0" lang="en-US" smtClean="0"/>
              <a:t>Objective:  Understand QAR &amp; Bloom's Taxonomy</a:t>
            </a:r>
            <a:endParaRPr kumimoji="0" lang="en-US"/>
          </a:p>
        </p:txBody>
      </p:sp>
    </p:spTree>
    <p:extLst>
      <p:ext uri="{BB962C8B-B14F-4D97-AF65-F5344CB8AC3E}">
        <p14:creationId xmlns:p14="http://schemas.microsoft.com/office/powerpoint/2010/main" val="19337502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0114">
                                            <p:txEl>
                                              <p:pRg st="0" end="0"/>
                                            </p:txEl>
                                          </p:spTgt>
                                        </p:tgtEl>
                                        <p:attrNameLst>
                                          <p:attrName>style.visibility</p:attrName>
                                        </p:attrNameLst>
                                      </p:cBhvr>
                                      <p:to>
                                        <p:strVal val="visible"/>
                                      </p:to>
                                    </p:set>
                                    <p:animEffect transition="in" filter="checkerboard(across)">
                                      <p:cBhvr>
                                        <p:cTn id="7" dur="1000"/>
                                        <p:tgtEl>
                                          <p:spTgt spid="90114">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90116"/>
                                        </p:tgtEl>
                                        <p:attrNameLst>
                                          <p:attrName>style.visibility</p:attrName>
                                        </p:attrNameLst>
                                      </p:cBhvr>
                                      <p:to>
                                        <p:strVal val="visible"/>
                                      </p:to>
                                    </p:set>
                                    <p:animEffect transition="in" filter="diamond(in)">
                                      <p:cBhvr>
                                        <p:cTn id="10" dur="2000"/>
                                        <p:tgtEl>
                                          <p:spTgt spid="9011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90114">
                                            <p:txEl>
                                              <p:pRg st="2" end="2"/>
                                            </p:txEl>
                                          </p:spTgt>
                                        </p:tgtEl>
                                        <p:attrNameLst>
                                          <p:attrName>style.visibility</p:attrName>
                                        </p:attrNameLst>
                                      </p:cBhvr>
                                      <p:to>
                                        <p:strVal val="visible"/>
                                      </p:to>
                                    </p:set>
                                    <p:animEffect transition="in" filter="diamond(in)">
                                      <p:cBhvr>
                                        <p:cTn id="15" dur="2000"/>
                                        <p:tgtEl>
                                          <p:spTgt spid="90114">
                                            <p:txEl>
                                              <p:pRg st="2" end="2"/>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90114">
                                            <p:txEl>
                                              <p:pRg st="4" end="4"/>
                                            </p:txEl>
                                          </p:spTgt>
                                        </p:tgtEl>
                                        <p:attrNameLst>
                                          <p:attrName>style.visibility</p:attrName>
                                        </p:attrNameLst>
                                      </p:cBhvr>
                                      <p:to>
                                        <p:strVal val="visible"/>
                                      </p:to>
                                    </p:set>
                                    <p:animEffect transition="in" filter="diamond(in)">
                                      <p:cBhvr>
                                        <p:cTn id="18" dur="2000"/>
                                        <p:tgtEl>
                                          <p:spTgt spid="90114">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90114">
                                            <p:txEl>
                                              <p:pRg st="5" end="5"/>
                                            </p:txEl>
                                          </p:spTgt>
                                        </p:tgtEl>
                                        <p:attrNameLst>
                                          <p:attrName>style.visibility</p:attrName>
                                        </p:attrNameLst>
                                      </p:cBhvr>
                                      <p:to>
                                        <p:strVal val="visible"/>
                                      </p:to>
                                    </p:set>
                                    <p:animEffect transition="in" filter="diamond(in)">
                                      <p:cBhvr>
                                        <p:cTn id="21" dur="2000"/>
                                        <p:tgtEl>
                                          <p:spTgt spid="901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dirty="0"/>
              <a:t>On Your Own Examples</a:t>
            </a:r>
          </a:p>
        </p:txBody>
      </p:sp>
      <p:sp>
        <p:nvSpPr>
          <p:cNvPr id="126979" name="Rectangle 3"/>
          <p:cNvSpPr>
            <a:spLocks noGrp="1" noChangeArrowheads="1"/>
          </p:cNvSpPr>
          <p:nvPr>
            <p:ph type="body" idx="1"/>
          </p:nvPr>
        </p:nvSpPr>
        <p:spPr/>
        <p:txBody>
          <a:bodyPr/>
          <a:lstStyle/>
          <a:p>
            <a:r>
              <a:rPr lang="en-US" dirty="0"/>
              <a:t>What are some different uses for a wooden frame?</a:t>
            </a:r>
          </a:p>
          <a:p>
            <a:r>
              <a:rPr lang="en-US" dirty="0"/>
              <a:t>What are some ways that brothers and sisters help each other?</a:t>
            </a:r>
          </a:p>
          <a:p>
            <a:r>
              <a:rPr lang="en-US" dirty="0"/>
              <a:t>What would you do if you found a kayak?</a:t>
            </a:r>
          </a:p>
          <a:p>
            <a:r>
              <a:rPr lang="en-US" dirty="0"/>
              <a:t>What do you know about Arctic lands?</a:t>
            </a:r>
          </a:p>
        </p:txBody>
      </p:sp>
      <p:sp>
        <p:nvSpPr>
          <p:cNvPr id="2" name="Footer Placeholder 1"/>
          <p:cNvSpPr>
            <a:spLocks noGrp="1"/>
          </p:cNvSpPr>
          <p:nvPr>
            <p:ph type="ftr" sz="quarter" idx="11"/>
          </p:nvPr>
        </p:nvSpPr>
        <p:spPr>
          <a:xfrm>
            <a:off x="3124200" y="5778500"/>
            <a:ext cx="3098800" cy="1008689"/>
          </a:xfrm>
        </p:spPr>
        <p:txBody>
          <a:bodyPr/>
          <a:lstStyle/>
          <a:p>
            <a:r>
              <a:rPr kumimoji="0" lang="en-US" sz="2800" dirty="0" smtClean="0"/>
              <a:t>Objective:  Understand QAR &amp; Bloom's Taxonomy</a:t>
            </a:r>
            <a:endParaRPr kumimoji="0" lang="en-US" sz="2800" dirty="0"/>
          </a:p>
        </p:txBody>
      </p:sp>
    </p:spTree>
    <p:extLst>
      <p:ext uri="{BB962C8B-B14F-4D97-AF65-F5344CB8AC3E}">
        <p14:creationId xmlns:p14="http://schemas.microsoft.com/office/powerpoint/2010/main" val="25258221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checkerboard(across)">
                                      <p:cBhvr>
                                        <p:cTn id="7" dur="1000"/>
                                        <p:tgtEl>
                                          <p:spTgt spid="1269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6979">
                                            <p:txEl>
                                              <p:pRg st="0" end="0"/>
                                            </p:txEl>
                                          </p:spTgt>
                                        </p:tgtEl>
                                        <p:attrNameLst>
                                          <p:attrName>style.visibility</p:attrName>
                                        </p:attrNameLst>
                                      </p:cBhvr>
                                      <p:to>
                                        <p:strVal val="visible"/>
                                      </p:to>
                                    </p:set>
                                    <p:animEffect transition="in" filter="diamond(in)">
                                      <p:cBhvr>
                                        <p:cTn id="12" dur="2000"/>
                                        <p:tgtEl>
                                          <p:spTgt spid="1269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26979">
                                            <p:txEl>
                                              <p:pRg st="1" end="1"/>
                                            </p:txEl>
                                          </p:spTgt>
                                        </p:tgtEl>
                                        <p:attrNameLst>
                                          <p:attrName>style.visibility</p:attrName>
                                        </p:attrNameLst>
                                      </p:cBhvr>
                                      <p:to>
                                        <p:strVal val="visible"/>
                                      </p:to>
                                    </p:set>
                                    <p:animEffect transition="in" filter="diamond(in)">
                                      <p:cBhvr>
                                        <p:cTn id="17" dur="2000"/>
                                        <p:tgtEl>
                                          <p:spTgt spid="1269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26979">
                                            <p:txEl>
                                              <p:pRg st="2" end="2"/>
                                            </p:txEl>
                                          </p:spTgt>
                                        </p:tgtEl>
                                        <p:attrNameLst>
                                          <p:attrName>style.visibility</p:attrName>
                                        </p:attrNameLst>
                                      </p:cBhvr>
                                      <p:to>
                                        <p:strVal val="visible"/>
                                      </p:to>
                                    </p:set>
                                    <p:animEffect transition="in" filter="diamond(in)">
                                      <p:cBhvr>
                                        <p:cTn id="22" dur="2000"/>
                                        <p:tgtEl>
                                          <p:spTgt spid="1269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26979">
                                            <p:txEl>
                                              <p:pRg st="3" end="3"/>
                                            </p:txEl>
                                          </p:spTgt>
                                        </p:tgtEl>
                                        <p:attrNameLst>
                                          <p:attrName>style.visibility</p:attrName>
                                        </p:attrNameLst>
                                      </p:cBhvr>
                                      <p:to>
                                        <p:strVal val="visible"/>
                                      </p:to>
                                    </p:set>
                                    <p:animEffect transition="in" filter="diamond(in)">
                                      <p:cBhvr>
                                        <p:cTn id="27" dur="2000"/>
                                        <p:tgtEl>
                                          <p:spTgt spid="1269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P spid="12697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kumimoji="0" lang="en-US" smtClean="0"/>
              <a:t>Objective:  Understand QAR &amp; Bloom's Taxonomy</a:t>
            </a:r>
            <a:endParaRPr kumimoji="0" lang="en-US"/>
          </a:p>
        </p:txBody>
      </p:sp>
    </p:spTree>
    <p:extLst>
      <p:ext uri="{BB962C8B-B14F-4D97-AF65-F5344CB8AC3E}">
        <p14:creationId xmlns:p14="http://schemas.microsoft.com/office/powerpoint/2010/main" val="21006608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 – OCTOBER 5, 2011</a:t>
            </a:r>
            <a:endParaRPr lang="en-US" dirty="0"/>
          </a:p>
        </p:txBody>
      </p:sp>
      <p:sp>
        <p:nvSpPr>
          <p:cNvPr id="3" name="Content Placeholder 2"/>
          <p:cNvSpPr>
            <a:spLocks noGrp="1"/>
          </p:cNvSpPr>
          <p:nvPr>
            <p:ph idx="1"/>
          </p:nvPr>
        </p:nvSpPr>
        <p:spPr/>
        <p:txBody>
          <a:bodyPr>
            <a:normAutofit/>
          </a:bodyPr>
          <a:lstStyle/>
          <a:p>
            <a:pPr marL="68580" indent="0">
              <a:buNone/>
            </a:pPr>
            <a:r>
              <a:rPr lang="en-US" sz="3200" dirty="0" smtClean="0"/>
              <a:t>Explain the difference between these two questions:</a:t>
            </a:r>
          </a:p>
          <a:p>
            <a:pPr marL="68580" indent="0">
              <a:buNone/>
            </a:pPr>
            <a:endParaRPr lang="en-US" sz="3200" dirty="0"/>
          </a:p>
          <a:p>
            <a:pPr marL="582930" indent="-514350">
              <a:buAutoNum type="arabicPeriod"/>
            </a:pPr>
            <a:r>
              <a:rPr lang="en-US" sz="3600" dirty="0" smtClean="0"/>
              <a:t>What color is the sky?</a:t>
            </a:r>
          </a:p>
          <a:p>
            <a:pPr marL="582930" indent="-514350">
              <a:buAutoNum type="arabicPeriod"/>
            </a:pPr>
            <a:r>
              <a:rPr lang="en-US" sz="3600" dirty="0" smtClean="0"/>
              <a:t>Why is the sky a certain color?</a:t>
            </a:r>
          </a:p>
        </p:txBody>
      </p:sp>
      <p:sp>
        <p:nvSpPr>
          <p:cNvPr id="5" name="Footer Placeholder 4"/>
          <p:cNvSpPr>
            <a:spLocks noGrp="1"/>
          </p:cNvSpPr>
          <p:nvPr>
            <p:ph type="ftr" sz="quarter" idx="11"/>
          </p:nvPr>
        </p:nvSpPr>
        <p:spPr>
          <a:xfrm>
            <a:off x="2298700" y="5926668"/>
            <a:ext cx="4800600" cy="860522"/>
          </a:xfrm>
        </p:spPr>
        <p:txBody>
          <a:bodyPr/>
          <a:lstStyle/>
          <a:p>
            <a:r>
              <a:rPr kumimoji="0" lang="en-US" sz="2800" dirty="0" smtClean="0"/>
              <a:t>Objective:  Understand QAR &amp; Bloom's Taxonomy</a:t>
            </a:r>
            <a:endParaRPr kumimoji="0" lang="en-US" sz="2800" dirty="0"/>
          </a:p>
        </p:txBody>
      </p:sp>
    </p:spTree>
    <p:extLst>
      <p:ext uri="{BB962C8B-B14F-4D97-AF65-F5344CB8AC3E}">
        <p14:creationId xmlns:p14="http://schemas.microsoft.com/office/powerpoint/2010/main" val="361353158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Thick &amp; Thin </a:t>
            </a:r>
            <a:r>
              <a:rPr lang="en-US" dirty="0"/>
              <a:t>Q</a:t>
            </a:r>
            <a:r>
              <a:rPr lang="en-US" dirty="0" smtClean="0"/>
              <a:t>uestions</a:t>
            </a:r>
            <a:endParaRPr lang="en-US" dirty="0"/>
          </a:p>
        </p:txBody>
      </p:sp>
      <p:pic>
        <p:nvPicPr>
          <p:cNvPr id="5" name="Content Placeholder 4" descr="fat-thin.jpg"/>
          <p:cNvPicPr>
            <a:picLocks noGrp="1" noChangeAspect="1"/>
          </p:cNvPicPr>
          <p:nvPr>
            <p:ph idx="1"/>
          </p:nvPr>
        </p:nvPicPr>
        <p:blipFill>
          <a:blip r:embed="rId2">
            <a:extLst>
              <a:ext uri="{28A0092B-C50C-407E-A947-70E740481C1C}">
                <a14:useLocalDpi xmlns:a14="http://schemas.microsoft.com/office/drawing/2010/main" val="0"/>
              </a:ext>
            </a:extLst>
          </a:blip>
          <a:srcRect t="19684" b="19684"/>
          <a:stretch>
            <a:fillRect/>
          </a:stretch>
        </p:blipFill>
        <p:spPr>
          <a:xfrm>
            <a:off x="2373409" y="1417638"/>
            <a:ext cx="4250334" cy="2041827"/>
          </a:xfrm>
        </p:spPr>
      </p:pic>
      <p:sp>
        <p:nvSpPr>
          <p:cNvPr id="3" name="TextBox 2"/>
          <p:cNvSpPr txBox="1"/>
          <p:nvPr/>
        </p:nvSpPr>
        <p:spPr>
          <a:xfrm>
            <a:off x="1239077" y="3763962"/>
            <a:ext cx="6489665" cy="2031325"/>
          </a:xfrm>
          <a:prstGeom prst="rect">
            <a:avLst/>
          </a:prstGeom>
          <a:noFill/>
        </p:spPr>
        <p:txBody>
          <a:bodyPr wrap="square" rtlCol="0">
            <a:spAutoFit/>
          </a:bodyPr>
          <a:lstStyle/>
          <a:p>
            <a:r>
              <a:rPr lang="en-US" b="1" dirty="0" smtClean="0"/>
              <a:t>There are two types of questions that can be asked.</a:t>
            </a:r>
          </a:p>
          <a:p>
            <a:endParaRPr lang="en-US" dirty="0"/>
          </a:p>
          <a:p>
            <a:r>
              <a:rPr lang="en-US" dirty="0" smtClean="0"/>
              <a:t>THICK – Questions that involve thought and making INFERENCES!</a:t>
            </a:r>
          </a:p>
          <a:p>
            <a:endParaRPr lang="en-US" dirty="0"/>
          </a:p>
          <a:p>
            <a:r>
              <a:rPr lang="en-US" dirty="0" smtClean="0"/>
              <a:t>THIN – Questions that are factual.  Evidence is right in the text. </a:t>
            </a:r>
            <a:endParaRPr lang="en-US" dirty="0"/>
          </a:p>
        </p:txBody>
      </p:sp>
      <p:sp>
        <p:nvSpPr>
          <p:cNvPr id="6" name="Footer Placeholder 5"/>
          <p:cNvSpPr>
            <a:spLocks noGrp="1"/>
          </p:cNvSpPr>
          <p:nvPr>
            <p:ph type="ftr" sz="quarter" idx="11"/>
          </p:nvPr>
        </p:nvSpPr>
        <p:spPr>
          <a:xfrm>
            <a:off x="2573866" y="5795288"/>
            <a:ext cx="3499543" cy="991902"/>
          </a:xfrm>
        </p:spPr>
        <p:txBody>
          <a:bodyPr/>
          <a:lstStyle/>
          <a:p>
            <a:r>
              <a:rPr kumimoji="0" lang="en-US" sz="2800" smtClean="0"/>
              <a:t>Objective:  Understand QAR &amp; Bloom's Taxonomy</a:t>
            </a:r>
            <a:endParaRPr kumimoji="0" lang="en-US" sz="2800"/>
          </a:p>
        </p:txBody>
      </p:sp>
    </p:spTree>
    <p:extLst>
      <p:ext uri="{BB962C8B-B14F-4D97-AF65-F5344CB8AC3E}">
        <p14:creationId xmlns:p14="http://schemas.microsoft.com/office/powerpoint/2010/main" val="14599988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lgn="ctr"/>
            <a:r>
              <a:rPr lang="en-US" dirty="0">
                <a:solidFill>
                  <a:schemeClr val="tx1">
                    <a:lumMod val="85000"/>
                  </a:schemeClr>
                </a:solidFill>
              </a:rPr>
              <a:t>Bloom</a:t>
            </a:r>
            <a:r>
              <a:rPr lang="ja-JP" altLang="en-US" dirty="0">
                <a:solidFill>
                  <a:schemeClr val="tx1">
                    <a:lumMod val="85000"/>
                  </a:schemeClr>
                </a:solidFill>
                <a:latin typeface="Arial"/>
              </a:rPr>
              <a:t>’</a:t>
            </a:r>
            <a:r>
              <a:rPr lang="en-US" dirty="0">
                <a:solidFill>
                  <a:schemeClr val="tx1">
                    <a:lumMod val="85000"/>
                  </a:schemeClr>
                </a:solidFill>
              </a:rPr>
              <a:t>s Taxonomy </a:t>
            </a:r>
          </a:p>
        </p:txBody>
      </p:sp>
      <p:pic>
        <p:nvPicPr>
          <p:cNvPr id="2" name="Picture 1" descr="blooms-taxonom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167" y="88263"/>
            <a:ext cx="8170333" cy="7068714"/>
          </a:xfrm>
          <a:prstGeom prst="rect">
            <a:avLst/>
          </a:prstGeom>
        </p:spPr>
      </p:pic>
      <p:sp>
        <p:nvSpPr>
          <p:cNvPr id="3" name="Footer Placeholder 2"/>
          <p:cNvSpPr>
            <a:spLocks noGrp="1"/>
          </p:cNvSpPr>
          <p:nvPr>
            <p:ph type="ftr" sz="quarter" idx="11"/>
          </p:nvPr>
        </p:nvSpPr>
        <p:spPr>
          <a:xfrm>
            <a:off x="3124200" y="6307138"/>
            <a:ext cx="3098800" cy="480051"/>
          </a:xfrm>
        </p:spPr>
        <p:txBody>
          <a:bodyPr/>
          <a:lstStyle/>
          <a:p>
            <a:r>
              <a:rPr kumimoji="0" lang="en-US" sz="1800" dirty="0" smtClean="0"/>
              <a:t>Objective:  Understand QAR &amp; Bloom's Taxonomy</a:t>
            </a:r>
            <a:endParaRPr kumimoji="0" lang="en-US" sz="1800" dirty="0"/>
          </a:p>
        </p:txBody>
      </p:sp>
    </p:spTree>
    <p:extLst>
      <p:ext uri="{BB962C8B-B14F-4D97-AF65-F5344CB8AC3E}">
        <p14:creationId xmlns:p14="http://schemas.microsoft.com/office/powerpoint/2010/main" val="22450251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p:cTn id="7" dur="1000" fill="hold"/>
                                        <p:tgtEl>
                                          <p:spTgt spid="106498"/>
                                        </p:tgtEl>
                                        <p:attrNameLst>
                                          <p:attrName>ppt_w</p:attrName>
                                        </p:attrNameLst>
                                      </p:cBhvr>
                                      <p:tavLst>
                                        <p:tav tm="0">
                                          <p:val>
                                            <p:strVal val="#ppt_w*2.5"/>
                                          </p:val>
                                        </p:tav>
                                        <p:tav tm="100000">
                                          <p:val>
                                            <p:strVal val="#ppt_w"/>
                                          </p:val>
                                        </p:tav>
                                      </p:tavLst>
                                    </p:anim>
                                    <p:anim calcmode="lin" valueType="num">
                                      <p:cBhvr>
                                        <p:cTn id="8" dur="1000" fill="hold"/>
                                        <p:tgtEl>
                                          <p:spTgt spid="106498"/>
                                        </p:tgtEl>
                                        <p:attrNameLst>
                                          <p:attrName>ppt_h</p:attrName>
                                        </p:attrNameLst>
                                      </p:cBhvr>
                                      <p:tavLst>
                                        <p:tav tm="0">
                                          <p:val>
                                            <p:strVal val="#ppt_h*0.01"/>
                                          </p:val>
                                        </p:tav>
                                        <p:tav tm="100000">
                                          <p:val>
                                            <p:strVal val="#ppt_h"/>
                                          </p:val>
                                        </p:tav>
                                      </p:tavLst>
                                    </p:anim>
                                    <p:anim calcmode="lin" valueType="num">
                                      <p:cBhvr>
                                        <p:cTn id="9" dur="1000" fill="hold"/>
                                        <p:tgtEl>
                                          <p:spTgt spid="106498"/>
                                        </p:tgtEl>
                                        <p:attrNameLst>
                                          <p:attrName>ppt_x</p:attrName>
                                        </p:attrNameLst>
                                      </p:cBhvr>
                                      <p:tavLst>
                                        <p:tav tm="0">
                                          <p:val>
                                            <p:strVal val="#ppt_x"/>
                                          </p:val>
                                        </p:tav>
                                        <p:tav tm="100000">
                                          <p:val>
                                            <p:strVal val="#ppt_x"/>
                                          </p:val>
                                        </p:tav>
                                      </p:tavLst>
                                    </p:anim>
                                    <p:anim calcmode="lin" valueType="num">
                                      <p:cBhvr>
                                        <p:cTn id="10" dur="1000" fill="hold"/>
                                        <p:tgtEl>
                                          <p:spTgt spid="106498"/>
                                        </p:tgtEl>
                                        <p:attrNameLst>
                                          <p:attrName>ppt_y</p:attrName>
                                        </p:attrNameLst>
                                      </p:cBhvr>
                                      <p:tavLst>
                                        <p:tav tm="0">
                                          <p:val>
                                            <p:strVal val="#ppt_h+1"/>
                                          </p:val>
                                        </p:tav>
                                        <p:tav tm="100000">
                                          <p:val>
                                            <p:strVal val="#ppt_y"/>
                                          </p:val>
                                        </p:tav>
                                      </p:tavLst>
                                    </p:anim>
                                    <p:animEffect transition="in" filter="fade">
                                      <p:cBhvr>
                                        <p:cTn id="11" dur="1000"/>
                                        <p:tgtEl>
                                          <p:spTgt spid="106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65667" y="198967"/>
            <a:ext cx="8229600" cy="13716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dirty="0" smtClean="0"/>
              <a:t>Levels of Bloom</a:t>
            </a:r>
            <a:r>
              <a:rPr lang="ja-JP" altLang="en-US" dirty="0" smtClean="0">
                <a:latin typeface="Arial"/>
              </a:rPr>
              <a:t>’</a:t>
            </a:r>
            <a:r>
              <a:rPr lang="en-US" dirty="0" smtClean="0"/>
              <a:t>s Taxonomy…</a:t>
            </a:r>
            <a:endParaRPr lang="en-US" dirty="0"/>
          </a:p>
        </p:txBody>
      </p:sp>
      <p:sp>
        <p:nvSpPr>
          <p:cNvPr id="6" name="Rectangle 3"/>
          <p:cNvSpPr txBox="1">
            <a:spLocks noChangeArrowheads="1"/>
          </p:cNvSpPr>
          <p:nvPr/>
        </p:nvSpPr>
        <p:spPr>
          <a:xfrm>
            <a:off x="465667" y="1337733"/>
            <a:ext cx="8229600" cy="5105400"/>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80000"/>
              </a:lnSpc>
            </a:pPr>
            <a:r>
              <a:rPr lang="en-US" sz="1600" b="1" dirty="0" smtClean="0">
                <a:solidFill>
                  <a:srgbClr val="FF9900"/>
                </a:solidFill>
              </a:rPr>
              <a:t>Remembering</a:t>
            </a:r>
            <a:r>
              <a:rPr lang="en-US" sz="1400" b="1" dirty="0" smtClean="0"/>
              <a:t>:</a:t>
            </a:r>
            <a:r>
              <a:rPr lang="en-US" sz="1400" dirty="0" smtClean="0"/>
              <a:t> can the student recall or remember the information?</a:t>
            </a:r>
          </a:p>
          <a:p>
            <a:pPr>
              <a:lnSpc>
                <a:spcPct val="80000"/>
              </a:lnSpc>
              <a:buFont typeface="Wingdings" charset="0"/>
              <a:buNone/>
            </a:pPr>
            <a:r>
              <a:rPr lang="en-US" sz="1400" dirty="0" smtClean="0"/>
              <a:t>	   Includes words such as : define, duplicate, list, memorize, recall, repeat, reproduce state</a:t>
            </a:r>
            <a:endParaRPr lang="en-US" sz="1400" b="1" dirty="0" smtClean="0"/>
          </a:p>
          <a:p>
            <a:pPr>
              <a:lnSpc>
                <a:spcPct val="80000"/>
              </a:lnSpc>
            </a:pPr>
            <a:endParaRPr lang="en-US" sz="1600" b="1" dirty="0" smtClean="0">
              <a:solidFill>
                <a:srgbClr val="FF0066"/>
              </a:solidFill>
            </a:endParaRPr>
          </a:p>
          <a:p>
            <a:pPr>
              <a:lnSpc>
                <a:spcPct val="80000"/>
              </a:lnSpc>
            </a:pPr>
            <a:r>
              <a:rPr lang="en-US" sz="1600" b="1" dirty="0" smtClean="0">
                <a:solidFill>
                  <a:srgbClr val="FF0066"/>
                </a:solidFill>
              </a:rPr>
              <a:t>Understanding</a:t>
            </a:r>
            <a:r>
              <a:rPr lang="en-US" sz="1400" b="1" dirty="0" smtClean="0"/>
              <a:t>:</a:t>
            </a:r>
            <a:r>
              <a:rPr lang="en-US" sz="1400" dirty="0" smtClean="0"/>
              <a:t> can the student explain ideas or concepts?</a:t>
            </a:r>
          </a:p>
          <a:p>
            <a:pPr>
              <a:lnSpc>
                <a:spcPct val="80000"/>
              </a:lnSpc>
              <a:buFont typeface="Wingdings" charset="0"/>
              <a:buNone/>
            </a:pPr>
            <a:r>
              <a:rPr lang="en-US" sz="1400" dirty="0" smtClean="0"/>
              <a:t>	   Includes words such as: classify, describe, discuss, explain, identify, locate, recognize, </a:t>
            </a:r>
          </a:p>
          <a:p>
            <a:pPr>
              <a:lnSpc>
                <a:spcPct val="80000"/>
              </a:lnSpc>
              <a:buFont typeface="Wingdings" charset="0"/>
              <a:buNone/>
            </a:pPr>
            <a:r>
              <a:rPr lang="en-US" sz="1400" dirty="0" smtClean="0"/>
              <a:t>  	   report, select, translate, paraphrase</a:t>
            </a:r>
            <a:endParaRPr lang="en-US" sz="1400" b="1" dirty="0" smtClean="0"/>
          </a:p>
          <a:p>
            <a:pPr>
              <a:lnSpc>
                <a:spcPct val="80000"/>
              </a:lnSpc>
            </a:pPr>
            <a:endParaRPr lang="en-US" sz="1600" b="1" dirty="0" smtClean="0">
              <a:solidFill>
                <a:srgbClr val="9900FF"/>
              </a:solidFill>
            </a:endParaRPr>
          </a:p>
          <a:p>
            <a:pPr>
              <a:lnSpc>
                <a:spcPct val="80000"/>
              </a:lnSpc>
            </a:pPr>
            <a:r>
              <a:rPr lang="en-US" sz="1600" b="1" dirty="0" smtClean="0">
                <a:solidFill>
                  <a:srgbClr val="9900FF"/>
                </a:solidFill>
              </a:rPr>
              <a:t>Applying</a:t>
            </a:r>
            <a:r>
              <a:rPr lang="en-US" sz="1400" dirty="0" smtClean="0"/>
              <a:t>: can the student use the information in a new way?</a:t>
            </a:r>
          </a:p>
          <a:p>
            <a:pPr>
              <a:lnSpc>
                <a:spcPct val="80000"/>
              </a:lnSpc>
              <a:buFont typeface="Wingdings" charset="0"/>
              <a:buNone/>
            </a:pPr>
            <a:r>
              <a:rPr lang="en-US" sz="1400" dirty="0" smtClean="0"/>
              <a:t>	   Includes words such as: choose, demonstrate, dramatize, employ, illustrate, interpret,</a:t>
            </a:r>
          </a:p>
          <a:p>
            <a:pPr>
              <a:lnSpc>
                <a:spcPct val="80000"/>
              </a:lnSpc>
              <a:buFont typeface="Wingdings" charset="0"/>
              <a:buNone/>
            </a:pPr>
            <a:r>
              <a:rPr lang="en-US" sz="1400" dirty="0" smtClean="0"/>
              <a:t>         operate, schedule, sketch, solve, use, write.</a:t>
            </a:r>
            <a:endParaRPr lang="en-US" sz="1400" b="1" dirty="0" smtClean="0"/>
          </a:p>
          <a:p>
            <a:pPr>
              <a:lnSpc>
                <a:spcPct val="80000"/>
              </a:lnSpc>
            </a:pPr>
            <a:endParaRPr lang="en-US" sz="1600" b="1" dirty="0" smtClean="0">
              <a:solidFill>
                <a:srgbClr val="00FF00"/>
              </a:solidFill>
            </a:endParaRPr>
          </a:p>
          <a:p>
            <a:pPr>
              <a:lnSpc>
                <a:spcPct val="80000"/>
              </a:lnSpc>
            </a:pPr>
            <a:r>
              <a:rPr lang="en-US" sz="1600" b="1" dirty="0" smtClean="0">
                <a:solidFill>
                  <a:srgbClr val="00FF00"/>
                </a:solidFill>
              </a:rPr>
              <a:t>Analyzing</a:t>
            </a:r>
            <a:r>
              <a:rPr lang="en-US" sz="1400" dirty="0" smtClean="0"/>
              <a:t>: can the student distinguish between the different parts?</a:t>
            </a:r>
          </a:p>
          <a:p>
            <a:pPr>
              <a:lnSpc>
                <a:spcPct val="80000"/>
              </a:lnSpc>
              <a:buFont typeface="Wingdings" charset="0"/>
              <a:buNone/>
            </a:pPr>
            <a:r>
              <a:rPr lang="en-US" sz="1400" dirty="0" smtClean="0"/>
              <a:t>	   Includes words such as:  appraise, compare, contrast, criticize, differentiate, discriminate,</a:t>
            </a:r>
          </a:p>
          <a:p>
            <a:pPr>
              <a:lnSpc>
                <a:spcPct val="80000"/>
              </a:lnSpc>
              <a:buFont typeface="Wingdings" charset="0"/>
              <a:buNone/>
            </a:pPr>
            <a:r>
              <a:rPr lang="en-US" sz="1400" dirty="0" smtClean="0"/>
              <a:t>          distinguish, examine, experiment, question, test.</a:t>
            </a:r>
            <a:endParaRPr lang="en-US" sz="1400" b="1" dirty="0" smtClean="0"/>
          </a:p>
          <a:p>
            <a:pPr>
              <a:lnSpc>
                <a:spcPct val="80000"/>
              </a:lnSpc>
            </a:pPr>
            <a:endParaRPr lang="en-US" sz="1600" b="1" dirty="0" smtClean="0">
              <a:solidFill>
                <a:srgbClr val="3B3BFF"/>
              </a:solidFill>
            </a:endParaRPr>
          </a:p>
          <a:p>
            <a:pPr>
              <a:lnSpc>
                <a:spcPct val="80000"/>
              </a:lnSpc>
            </a:pPr>
            <a:r>
              <a:rPr lang="en-US" sz="1600" b="1" dirty="0" smtClean="0">
                <a:solidFill>
                  <a:srgbClr val="3B3BFF"/>
                </a:solidFill>
              </a:rPr>
              <a:t>Evaluating</a:t>
            </a:r>
            <a:r>
              <a:rPr lang="en-US" sz="1400" dirty="0" smtClean="0"/>
              <a:t>: can the student justify a stand or decision?</a:t>
            </a:r>
          </a:p>
          <a:p>
            <a:pPr>
              <a:lnSpc>
                <a:spcPct val="80000"/>
              </a:lnSpc>
              <a:buFont typeface="Wingdings" charset="0"/>
              <a:buNone/>
            </a:pPr>
            <a:r>
              <a:rPr lang="en-US" sz="1400" dirty="0" smtClean="0"/>
              <a:t>	   Includes words such as: appraise, argue, defend, judge, select, support, value, evaluate</a:t>
            </a:r>
            <a:endParaRPr lang="en-US" sz="1400" b="1" dirty="0" smtClean="0"/>
          </a:p>
          <a:p>
            <a:pPr>
              <a:lnSpc>
                <a:spcPct val="80000"/>
              </a:lnSpc>
            </a:pPr>
            <a:endParaRPr lang="en-US" sz="1600" b="1" dirty="0" smtClean="0">
              <a:solidFill>
                <a:srgbClr val="FFFF00"/>
              </a:solidFill>
            </a:endParaRPr>
          </a:p>
          <a:p>
            <a:pPr>
              <a:lnSpc>
                <a:spcPct val="80000"/>
              </a:lnSpc>
            </a:pPr>
            <a:r>
              <a:rPr lang="en-US" sz="1600" b="1" dirty="0" smtClean="0">
                <a:solidFill>
                  <a:srgbClr val="FFFF00"/>
                </a:solidFill>
              </a:rPr>
              <a:t>Creating</a:t>
            </a:r>
            <a:r>
              <a:rPr lang="en-US" sz="1400" dirty="0" smtClean="0"/>
              <a:t>: can the student create new product or point of view? </a:t>
            </a:r>
          </a:p>
          <a:p>
            <a:pPr>
              <a:lnSpc>
                <a:spcPct val="80000"/>
              </a:lnSpc>
              <a:buFont typeface="Wingdings" charset="0"/>
              <a:buNone/>
            </a:pPr>
            <a:r>
              <a:rPr lang="en-US" sz="1400" dirty="0" smtClean="0"/>
              <a:t>	   Includes words such as:  assemble, construct, create, design, develop, formulate, write.</a:t>
            </a:r>
            <a:endParaRPr lang="en-US" sz="1400" dirty="0"/>
          </a:p>
        </p:txBody>
      </p:sp>
      <p:sp>
        <p:nvSpPr>
          <p:cNvPr id="7" name="Footer Placeholder 6"/>
          <p:cNvSpPr>
            <a:spLocks noGrp="1"/>
          </p:cNvSpPr>
          <p:nvPr>
            <p:ph type="ftr" sz="quarter" idx="11"/>
          </p:nvPr>
        </p:nvSpPr>
        <p:spPr>
          <a:xfrm>
            <a:off x="3124200" y="5990168"/>
            <a:ext cx="3225800" cy="797022"/>
          </a:xfrm>
        </p:spPr>
        <p:txBody>
          <a:bodyPr/>
          <a:lstStyle/>
          <a:p>
            <a:r>
              <a:rPr kumimoji="0" lang="en-US" sz="2000" dirty="0" smtClean="0"/>
              <a:t>Objective:  Understand QAR &amp; Bloom's Taxonomy</a:t>
            </a:r>
            <a:endParaRPr kumimoji="0" lang="en-US" sz="2000" dirty="0"/>
          </a:p>
        </p:txBody>
      </p:sp>
    </p:spTree>
    <p:extLst>
      <p:ext uri="{BB962C8B-B14F-4D97-AF65-F5344CB8AC3E}">
        <p14:creationId xmlns:p14="http://schemas.microsoft.com/office/powerpoint/2010/main" val="24369214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diamond(in)">
                                      <p:cBhvr>
                                        <p:cTn id="15" dur="20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diamond(in)">
                                      <p:cBhvr>
                                        <p:cTn id="20" dur="2000"/>
                                        <p:tgtEl>
                                          <p:spTgt spid="6">
                                            <p:txEl>
                                              <p:pRg st="3" end="3"/>
                                            </p:txEl>
                                          </p:spTgt>
                                        </p:tgtEl>
                                      </p:cBhvr>
                                    </p:animEffect>
                                  </p:childTnLst>
                                </p:cTn>
                              </p:par>
                              <p:par>
                                <p:cTn id="21" presetID="8" presetClass="entr" presetSubtype="16" fill="hold"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diamond(in)">
                                      <p:cBhvr>
                                        <p:cTn id="23" dur="2000"/>
                                        <p:tgtEl>
                                          <p:spTgt spid="6">
                                            <p:txEl>
                                              <p:pRg st="4" end="4"/>
                                            </p:txEl>
                                          </p:spTgt>
                                        </p:tgtEl>
                                      </p:cBhvr>
                                    </p:animEffect>
                                  </p:childTnLst>
                                </p:cTn>
                              </p:par>
                              <p:par>
                                <p:cTn id="24" presetID="8" presetClass="entr" presetSubtype="16" fill="hold"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diamond(in)">
                                      <p:cBhvr>
                                        <p:cTn id="26" dur="20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diamond(in)">
                                      <p:cBhvr>
                                        <p:cTn id="31" dur="2000"/>
                                        <p:tgtEl>
                                          <p:spTgt spid="6">
                                            <p:txEl>
                                              <p:pRg st="7" end="7"/>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6">
                                            <p:txEl>
                                              <p:pRg st="8" end="8"/>
                                            </p:txEl>
                                          </p:spTgt>
                                        </p:tgtEl>
                                        <p:attrNameLst>
                                          <p:attrName>style.visibility</p:attrName>
                                        </p:attrNameLst>
                                      </p:cBhvr>
                                      <p:to>
                                        <p:strVal val="visible"/>
                                      </p:to>
                                    </p:set>
                                    <p:animEffect transition="in" filter="diamond(in)">
                                      <p:cBhvr>
                                        <p:cTn id="34" dur="2000"/>
                                        <p:tgtEl>
                                          <p:spTgt spid="6">
                                            <p:txEl>
                                              <p:pRg st="8" end="8"/>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Effect transition="in" filter="diamond(in)">
                                      <p:cBhvr>
                                        <p:cTn id="37" dur="2000"/>
                                        <p:tgtEl>
                                          <p:spTgt spid="6">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6">
                                            <p:txEl>
                                              <p:pRg st="11" end="11"/>
                                            </p:txEl>
                                          </p:spTgt>
                                        </p:tgtEl>
                                        <p:attrNameLst>
                                          <p:attrName>style.visibility</p:attrName>
                                        </p:attrNameLst>
                                      </p:cBhvr>
                                      <p:to>
                                        <p:strVal val="visible"/>
                                      </p:to>
                                    </p:set>
                                    <p:animEffect transition="in" filter="diamond(in)">
                                      <p:cBhvr>
                                        <p:cTn id="42" dur="2000"/>
                                        <p:tgtEl>
                                          <p:spTgt spid="6">
                                            <p:txEl>
                                              <p:pRg st="11" end="11"/>
                                            </p:txEl>
                                          </p:spTgt>
                                        </p:tgtEl>
                                      </p:cBhvr>
                                    </p:animEffect>
                                  </p:childTnLst>
                                </p:cTn>
                              </p:par>
                              <p:par>
                                <p:cTn id="43" presetID="8" presetClass="entr" presetSubtype="16" fill="hold" nodeType="withEffect">
                                  <p:stCondLst>
                                    <p:cond delay="0"/>
                                  </p:stCondLst>
                                  <p:childTnLst>
                                    <p:set>
                                      <p:cBhvr>
                                        <p:cTn id="44" dur="1" fill="hold">
                                          <p:stCondLst>
                                            <p:cond delay="0"/>
                                          </p:stCondLst>
                                        </p:cTn>
                                        <p:tgtEl>
                                          <p:spTgt spid="6">
                                            <p:txEl>
                                              <p:pRg st="12" end="12"/>
                                            </p:txEl>
                                          </p:spTgt>
                                        </p:tgtEl>
                                        <p:attrNameLst>
                                          <p:attrName>style.visibility</p:attrName>
                                        </p:attrNameLst>
                                      </p:cBhvr>
                                      <p:to>
                                        <p:strVal val="visible"/>
                                      </p:to>
                                    </p:set>
                                    <p:animEffect transition="in" filter="diamond(in)">
                                      <p:cBhvr>
                                        <p:cTn id="45" dur="2000"/>
                                        <p:tgtEl>
                                          <p:spTgt spid="6">
                                            <p:txEl>
                                              <p:pRg st="12" end="12"/>
                                            </p:txEl>
                                          </p:spTgt>
                                        </p:tgtEl>
                                      </p:cBhvr>
                                    </p:animEffect>
                                  </p:childTnLst>
                                </p:cTn>
                              </p:par>
                              <p:par>
                                <p:cTn id="46" presetID="8" presetClass="entr" presetSubtype="16" fill="hold" nodeType="withEffect">
                                  <p:stCondLst>
                                    <p:cond delay="0"/>
                                  </p:stCondLst>
                                  <p:childTnLst>
                                    <p:set>
                                      <p:cBhvr>
                                        <p:cTn id="47" dur="1" fill="hold">
                                          <p:stCondLst>
                                            <p:cond delay="0"/>
                                          </p:stCondLst>
                                        </p:cTn>
                                        <p:tgtEl>
                                          <p:spTgt spid="6">
                                            <p:txEl>
                                              <p:pRg st="13" end="13"/>
                                            </p:txEl>
                                          </p:spTgt>
                                        </p:tgtEl>
                                        <p:attrNameLst>
                                          <p:attrName>style.visibility</p:attrName>
                                        </p:attrNameLst>
                                      </p:cBhvr>
                                      <p:to>
                                        <p:strVal val="visible"/>
                                      </p:to>
                                    </p:set>
                                    <p:animEffect transition="in" filter="diamond(in)">
                                      <p:cBhvr>
                                        <p:cTn id="48" dur="2000"/>
                                        <p:tgtEl>
                                          <p:spTgt spid="6">
                                            <p:txEl>
                                              <p:pRg st="13" end="1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nodeType="clickEffect">
                                  <p:stCondLst>
                                    <p:cond delay="0"/>
                                  </p:stCondLst>
                                  <p:childTnLst>
                                    <p:set>
                                      <p:cBhvr>
                                        <p:cTn id="52" dur="1" fill="hold">
                                          <p:stCondLst>
                                            <p:cond delay="0"/>
                                          </p:stCondLst>
                                        </p:cTn>
                                        <p:tgtEl>
                                          <p:spTgt spid="6">
                                            <p:txEl>
                                              <p:pRg st="15" end="15"/>
                                            </p:txEl>
                                          </p:spTgt>
                                        </p:tgtEl>
                                        <p:attrNameLst>
                                          <p:attrName>style.visibility</p:attrName>
                                        </p:attrNameLst>
                                      </p:cBhvr>
                                      <p:to>
                                        <p:strVal val="visible"/>
                                      </p:to>
                                    </p:set>
                                    <p:animEffect transition="in" filter="diamond(in)">
                                      <p:cBhvr>
                                        <p:cTn id="53" dur="2000"/>
                                        <p:tgtEl>
                                          <p:spTgt spid="6">
                                            <p:txEl>
                                              <p:pRg st="15" end="15"/>
                                            </p:txEl>
                                          </p:spTgt>
                                        </p:tgtEl>
                                      </p:cBhvr>
                                    </p:animEffect>
                                  </p:childTnLst>
                                </p:cTn>
                              </p:par>
                              <p:par>
                                <p:cTn id="54" presetID="8" presetClass="entr" presetSubtype="16" fill="hold" nodeType="withEffect">
                                  <p:stCondLst>
                                    <p:cond delay="0"/>
                                  </p:stCondLst>
                                  <p:childTnLst>
                                    <p:set>
                                      <p:cBhvr>
                                        <p:cTn id="55" dur="1" fill="hold">
                                          <p:stCondLst>
                                            <p:cond delay="0"/>
                                          </p:stCondLst>
                                        </p:cTn>
                                        <p:tgtEl>
                                          <p:spTgt spid="6">
                                            <p:txEl>
                                              <p:pRg st="16" end="16"/>
                                            </p:txEl>
                                          </p:spTgt>
                                        </p:tgtEl>
                                        <p:attrNameLst>
                                          <p:attrName>style.visibility</p:attrName>
                                        </p:attrNameLst>
                                      </p:cBhvr>
                                      <p:to>
                                        <p:strVal val="visible"/>
                                      </p:to>
                                    </p:set>
                                    <p:animEffect transition="in" filter="diamond(in)">
                                      <p:cBhvr>
                                        <p:cTn id="56" dur="2000"/>
                                        <p:tgtEl>
                                          <p:spTgt spid="6">
                                            <p:txEl>
                                              <p:pRg st="16" end="1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nodeType="clickEffect">
                                  <p:stCondLst>
                                    <p:cond delay="0"/>
                                  </p:stCondLst>
                                  <p:childTnLst>
                                    <p:set>
                                      <p:cBhvr>
                                        <p:cTn id="60" dur="1" fill="hold">
                                          <p:stCondLst>
                                            <p:cond delay="0"/>
                                          </p:stCondLst>
                                        </p:cTn>
                                        <p:tgtEl>
                                          <p:spTgt spid="6">
                                            <p:txEl>
                                              <p:pRg st="18" end="18"/>
                                            </p:txEl>
                                          </p:spTgt>
                                        </p:tgtEl>
                                        <p:attrNameLst>
                                          <p:attrName>style.visibility</p:attrName>
                                        </p:attrNameLst>
                                      </p:cBhvr>
                                      <p:to>
                                        <p:strVal val="visible"/>
                                      </p:to>
                                    </p:set>
                                    <p:animEffect transition="in" filter="diamond(in)">
                                      <p:cBhvr>
                                        <p:cTn id="61" dur="2000"/>
                                        <p:tgtEl>
                                          <p:spTgt spid="6">
                                            <p:txEl>
                                              <p:pRg st="18" end="18"/>
                                            </p:txEl>
                                          </p:spTgt>
                                        </p:tgtEl>
                                      </p:cBhvr>
                                    </p:animEffect>
                                  </p:childTnLst>
                                </p:cTn>
                              </p:par>
                              <p:par>
                                <p:cTn id="62" presetID="8" presetClass="entr" presetSubtype="16" fill="hold" nodeType="withEffect">
                                  <p:stCondLst>
                                    <p:cond delay="0"/>
                                  </p:stCondLst>
                                  <p:childTnLst>
                                    <p:set>
                                      <p:cBhvr>
                                        <p:cTn id="63" dur="1" fill="hold">
                                          <p:stCondLst>
                                            <p:cond delay="0"/>
                                          </p:stCondLst>
                                        </p:cTn>
                                        <p:tgtEl>
                                          <p:spTgt spid="6">
                                            <p:txEl>
                                              <p:pRg st="19" end="19"/>
                                            </p:txEl>
                                          </p:spTgt>
                                        </p:tgtEl>
                                        <p:attrNameLst>
                                          <p:attrName>style.visibility</p:attrName>
                                        </p:attrNameLst>
                                      </p:cBhvr>
                                      <p:to>
                                        <p:strVal val="visible"/>
                                      </p:to>
                                    </p:set>
                                    <p:animEffect transition="in" filter="diamond(in)">
                                      <p:cBhvr>
                                        <p:cTn id="64" dur="2000"/>
                                        <p:tgtEl>
                                          <p:spTgt spid="6">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04800" y="533400"/>
            <a:ext cx="8458200" cy="57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4800" b="1" dirty="0">
                <a:solidFill>
                  <a:srgbClr val="D20413"/>
                </a:solidFill>
                <a:latin typeface="Comic Sans MS" charset="0"/>
              </a:rPr>
              <a:t>Right There</a:t>
            </a:r>
            <a:r>
              <a:rPr lang="en-US" sz="4800" b="1" dirty="0">
                <a:solidFill>
                  <a:schemeClr val="accent2"/>
                </a:solidFill>
                <a:latin typeface="Comic Sans MS" charset="0"/>
              </a:rPr>
              <a:t> </a:t>
            </a:r>
          </a:p>
          <a:p>
            <a:pPr algn="ctr">
              <a:spcBef>
                <a:spcPct val="50000"/>
              </a:spcBef>
            </a:pPr>
            <a:endParaRPr lang="en-US" sz="2800" b="1" dirty="0">
              <a:solidFill>
                <a:schemeClr val="accent2"/>
              </a:solidFill>
              <a:latin typeface="Comic Sans MS" charset="0"/>
            </a:endParaRPr>
          </a:p>
          <a:p>
            <a:pPr algn="ctr">
              <a:spcBef>
                <a:spcPct val="50000"/>
              </a:spcBef>
            </a:pPr>
            <a:r>
              <a:rPr lang="ja-JP" altLang="en-US" sz="2800" b="1" dirty="0">
                <a:latin typeface="Arial"/>
              </a:rPr>
              <a:t>“</a:t>
            </a:r>
            <a:r>
              <a:rPr lang="en-US" sz="2800" b="1" dirty="0"/>
              <a:t>Right There</a:t>
            </a:r>
            <a:r>
              <a:rPr lang="ja-JP" altLang="en-US" sz="2800" b="1" dirty="0">
                <a:latin typeface="Arial"/>
              </a:rPr>
              <a:t>”</a:t>
            </a:r>
            <a:r>
              <a:rPr lang="en-US" sz="2800" b="1" dirty="0"/>
              <a:t> questions require you to go back to the text and find the correct information to answer the question.  These are sometimes called literal questions because the correct answer can be found in one place in the text.  </a:t>
            </a:r>
          </a:p>
          <a:p>
            <a:pPr algn="ctr">
              <a:spcBef>
                <a:spcPct val="50000"/>
              </a:spcBef>
            </a:pPr>
            <a:r>
              <a:rPr lang="ja-JP" altLang="en-US" sz="2800" b="1" dirty="0">
                <a:latin typeface="Arial"/>
              </a:rPr>
              <a:t>“</a:t>
            </a:r>
            <a:r>
              <a:rPr lang="en-US" sz="2800" b="1" dirty="0"/>
              <a:t>Right There</a:t>
            </a:r>
            <a:r>
              <a:rPr lang="ja-JP" altLang="en-US" sz="2800" b="1" dirty="0">
                <a:latin typeface="Arial"/>
              </a:rPr>
              <a:t>”</a:t>
            </a:r>
            <a:r>
              <a:rPr lang="en-US" sz="2800" b="1" dirty="0"/>
              <a:t> questions sometimes include the words, </a:t>
            </a:r>
            <a:r>
              <a:rPr lang="ja-JP" altLang="en-US" sz="2800" b="1" dirty="0">
                <a:latin typeface="Arial"/>
              </a:rPr>
              <a:t>“</a:t>
            </a:r>
            <a:r>
              <a:rPr lang="en-US" sz="2800" b="1" dirty="0"/>
              <a:t>According to the text…</a:t>
            </a:r>
            <a:r>
              <a:rPr lang="ja-JP" altLang="en-US" sz="2800" b="1" dirty="0">
                <a:latin typeface="Arial"/>
              </a:rPr>
              <a:t>”</a:t>
            </a:r>
            <a:r>
              <a:rPr lang="en-US" sz="2800" b="1" dirty="0"/>
              <a:t>  </a:t>
            </a:r>
            <a:r>
              <a:rPr lang="ja-JP" altLang="en-US" sz="2800" b="1" dirty="0">
                <a:latin typeface="Arial"/>
              </a:rPr>
              <a:t>“</a:t>
            </a:r>
            <a:r>
              <a:rPr lang="en-US" sz="2800" b="1" dirty="0"/>
              <a:t>How many…</a:t>
            </a:r>
            <a:r>
              <a:rPr lang="ja-JP" altLang="en-US" sz="2800" b="1" dirty="0">
                <a:latin typeface="Arial"/>
              </a:rPr>
              <a:t>”</a:t>
            </a:r>
            <a:r>
              <a:rPr lang="en-US" sz="2800" b="1" dirty="0"/>
              <a:t> </a:t>
            </a:r>
            <a:r>
              <a:rPr lang="ja-JP" altLang="en-US" sz="2800" b="1" dirty="0">
                <a:latin typeface="Arial"/>
              </a:rPr>
              <a:t>“</a:t>
            </a:r>
            <a:r>
              <a:rPr lang="en-US" sz="2800" b="1" dirty="0"/>
              <a:t>Who is…</a:t>
            </a:r>
            <a:r>
              <a:rPr lang="ja-JP" altLang="en-US" sz="2800" b="1" dirty="0">
                <a:latin typeface="Arial"/>
              </a:rPr>
              <a:t>”</a:t>
            </a:r>
            <a:r>
              <a:rPr lang="en-US" sz="2800" b="1" dirty="0"/>
              <a:t>  </a:t>
            </a:r>
            <a:r>
              <a:rPr lang="ja-JP" altLang="en-US" sz="2800" b="1" dirty="0">
                <a:latin typeface="Arial"/>
              </a:rPr>
              <a:t>“</a:t>
            </a:r>
            <a:r>
              <a:rPr lang="en-US" sz="2800" b="1" dirty="0"/>
              <a:t>Where is…</a:t>
            </a:r>
            <a:r>
              <a:rPr lang="ja-JP" altLang="en-US" sz="2800" b="1" dirty="0">
                <a:latin typeface="Arial"/>
              </a:rPr>
              <a:t>”</a:t>
            </a:r>
            <a:r>
              <a:rPr lang="en-US" sz="2800" b="1" dirty="0"/>
              <a:t>  </a:t>
            </a:r>
            <a:r>
              <a:rPr lang="ja-JP" altLang="en-US" sz="2800" b="1" dirty="0">
                <a:latin typeface="Arial"/>
              </a:rPr>
              <a:t>“</a:t>
            </a:r>
            <a:r>
              <a:rPr lang="en-US" sz="2800" b="1" dirty="0"/>
              <a:t>What is…</a:t>
            </a:r>
            <a:r>
              <a:rPr lang="ja-JP" altLang="en-US" sz="2800" b="1" dirty="0">
                <a:latin typeface="Arial"/>
              </a:rPr>
              <a:t>”</a:t>
            </a:r>
            <a:r>
              <a:rPr lang="en-US" dirty="0"/>
              <a:t> </a:t>
            </a:r>
          </a:p>
        </p:txBody>
      </p:sp>
      <p:sp>
        <p:nvSpPr>
          <p:cNvPr id="8196" name="Text Box 4"/>
          <p:cNvSpPr txBox="1">
            <a:spLocks noChangeArrowheads="1"/>
          </p:cNvSpPr>
          <p:nvPr/>
        </p:nvSpPr>
        <p:spPr bwMode="auto">
          <a:xfrm>
            <a:off x="1219200" y="1143000"/>
            <a:ext cx="6629400" cy="174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20000"/>
              </a:spcBef>
              <a:buClr>
                <a:schemeClr val="accent2"/>
              </a:buClr>
              <a:buSzPct val="80000"/>
              <a:buFontTx/>
              <a:buChar char="•"/>
            </a:pPr>
            <a:endParaRPr lang="en-US" sz="3200" b="1">
              <a:solidFill>
                <a:schemeClr val="accent2"/>
              </a:solidFill>
              <a:latin typeface="Comic Sans MS" charset="0"/>
            </a:endParaRPr>
          </a:p>
          <a:p>
            <a:pPr algn="ctr">
              <a:spcBef>
                <a:spcPct val="20000"/>
              </a:spcBef>
              <a:buClr>
                <a:schemeClr val="accent2"/>
              </a:buClr>
              <a:buSzPct val="80000"/>
            </a:pPr>
            <a:endParaRPr lang="en-US" sz="3200" b="1">
              <a:solidFill>
                <a:schemeClr val="accent2"/>
              </a:solidFill>
              <a:latin typeface="Comic Sans MS" charset="0"/>
            </a:endParaRPr>
          </a:p>
          <a:p>
            <a:pPr algn="ctr">
              <a:spcBef>
                <a:spcPct val="20000"/>
              </a:spcBef>
              <a:buClr>
                <a:schemeClr val="accent1"/>
              </a:buClr>
              <a:buSzPct val="80000"/>
              <a:buFont typeface="Wingdings" charset="0"/>
              <a:buNone/>
            </a:pPr>
            <a:endParaRPr lang="en-US" sz="3200" b="1">
              <a:solidFill>
                <a:schemeClr val="accent2"/>
              </a:solidFill>
              <a:latin typeface="Comic Sans MS" charset="0"/>
            </a:endParaRPr>
          </a:p>
        </p:txBody>
      </p:sp>
      <p:sp>
        <p:nvSpPr>
          <p:cNvPr id="12293" name="UTurnArrow"/>
          <p:cNvSpPr>
            <a:spLocks noEditPoints="1" noChangeArrowheads="1"/>
          </p:cNvSpPr>
          <p:nvPr/>
        </p:nvSpPr>
        <p:spPr bwMode="auto">
          <a:xfrm>
            <a:off x="6781800" y="457200"/>
            <a:ext cx="1695450" cy="160020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endParaRPr lang="en-US"/>
          </a:p>
        </p:txBody>
      </p:sp>
      <p:sp>
        <p:nvSpPr>
          <p:cNvPr id="2" name="Footer Placeholder 1"/>
          <p:cNvSpPr>
            <a:spLocks noGrp="1"/>
          </p:cNvSpPr>
          <p:nvPr>
            <p:ph type="ftr" sz="quarter" idx="11"/>
          </p:nvPr>
        </p:nvSpPr>
        <p:spPr>
          <a:xfrm>
            <a:off x="3124199" y="5905500"/>
            <a:ext cx="3331633" cy="881689"/>
          </a:xfrm>
        </p:spPr>
        <p:txBody>
          <a:bodyPr/>
          <a:lstStyle/>
          <a:p>
            <a:r>
              <a:rPr kumimoji="0" lang="en-US" sz="2400" dirty="0" smtClean="0"/>
              <a:t>Objective:  Understand QAR &amp; Bloom's Taxonomy</a:t>
            </a:r>
            <a:endParaRPr kumimoji="0" lang="en-US" sz="2400" dirty="0"/>
          </a:p>
        </p:txBody>
      </p:sp>
    </p:spTree>
    <p:extLst>
      <p:ext uri="{BB962C8B-B14F-4D97-AF65-F5344CB8AC3E}">
        <p14:creationId xmlns:p14="http://schemas.microsoft.com/office/powerpoint/2010/main" val="39787425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across)">
                                      <p:cBhvr>
                                        <p:cTn id="7" dur="1000"/>
                                        <p:tgtEl>
                                          <p:spTgt spid="8195">
                                            <p:txEl>
                                              <p:pRg st="0" end="0"/>
                                            </p:txEl>
                                          </p:spTgt>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2293"/>
                                        </p:tgtEl>
                                        <p:attrNameLst>
                                          <p:attrName>style.visibility</p:attrName>
                                        </p:attrNameLst>
                                      </p:cBhvr>
                                      <p:to>
                                        <p:strVal val="visible"/>
                                      </p:to>
                                    </p:set>
                                    <p:animEffect transition="in" filter="diamond(in)">
                                      <p:cBhvr>
                                        <p:cTn id="10" dur="2000"/>
                                        <p:tgtEl>
                                          <p:spTgt spid="1229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diamond(in)">
                                      <p:cBhvr>
                                        <p:cTn id="15" dur="2000"/>
                                        <p:tgtEl>
                                          <p:spTgt spid="8195">
                                            <p:txEl>
                                              <p:pRg st="2" end="2"/>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8195">
                                            <p:txEl>
                                              <p:pRg st="3" end="3"/>
                                            </p:txEl>
                                          </p:spTgt>
                                        </p:tgtEl>
                                        <p:attrNameLst>
                                          <p:attrName>style.visibility</p:attrName>
                                        </p:attrNameLst>
                                      </p:cBhvr>
                                      <p:to>
                                        <p:strVal val="visible"/>
                                      </p:to>
                                    </p:set>
                                    <p:animEffect transition="in" filter="diamond(in)">
                                      <p:cBhvr>
                                        <p:cTn id="18" dur="20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normAutofit fontScale="90000"/>
          </a:bodyPr>
          <a:lstStyle/>
          <a:p>
            <a:r>
              <a:rPr lang="en-US">
                <a:solidFill>
                  <a:srgbClr val="D20413"/>
                </a:solidFill>
              </a:rPr>
              <a:t>Right There Question Examples</a:t>
            </a:r>
          </a:p>
        </p:txBody>
      </p:sp>
      <p:sp>
        <p:nvSpPr>
          <p:cNvPr id="120835" name="Rectangle 3"/>
          <p:cNvSpPr>
            <a:spLocks noGrp="1" noChangeArrowheads="1"/>
          </p:cNvSpPr>
          <p:nvPr>
            <p:ph type="body" idx="1"/>
          </p:nvPr>
        </p:nvSpPr>
        <p:spPr/>
        <p:txBody>
          <a:bodyPr/>
          <a:lstStyle/>
          <a:p>
            <a:r>
              <a:rPr lang="en-US"/>
              <a:t>Who was the president in 1884?</a:t>
            </a:r>
          </a:p>
          <a:p>
            <a:r>
              <a:rPr lang="en-US"/>
              <a:t>How many chemical elements can we find in salt?</a:t>
            </a:r>
          </a:p>
          <a:p>
            <a:r>
              <a:rPr lang="en-US"/>
              <a:t>What are the beginning and ending dates of  World War II?</a:t>
            </a:r>
          </a:p>
          <a:p>
            <a:r>
              <a:rPr lang="en-US"/>
              <a:t>Where did the Battle of the Bulge take place?</a:t>
            </a:r>
          </a:p>
        </p:txBody>
      </p:sp>
      <p:sp>
        <p:nvSpPr>
          <p:cNvPr id="2" name="Footer Placeholder 1"/>
          <p:cNvSpPr>
            <a:spLocks noGrp="1"/>
          </p:cNvSpPr>
          <p:nvPr>
            <p:ph type="ftr" sz="quarter" idx="11"/>
          </p:nvPr>
        </p:nvSpPr>
        <p:spPr>
          <a:xfrm>
            <a:off x="3124200" y="5566834"/>
            <a:ext cx="3352800" cy="1220356"/>
          </a:xfrm>
        </p:spPr>
        <p:txBody>
          <a:bodyPr/>
          <a:lstStyle/>
          <a:p>
            <a:r>
              <a:rPr kumimoji="0" lang="en-US" sz="2800" smtClean="0"/>
              <a:t>Objective:  Understand QAR &amp; Bloom's Taxonomy</a:t>
            </a:r>
            <a:endParaRPr kumimoji="0" lang="en-US" sz="2800"/>
          </a:p>
        </p:txBody>
      </p:sp>
    </p:spTree>
    <p:extLst>
      <p:ext uri="{BB962C8B-B14F-4D97-AF65-F5344CB8AC3E}">
        <p14:creationId xmlns:p14="http://schemas.microsoft.com/office/powerpoint/2010/main" val="1542363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0834"/>
                                        </p:tgtEl>
                                        <p:attrNameLst>
                                          <p:attrName>style.visibility</p:attrName>
                                        </p:attrNameLst>
                                      </p:cBhvr>
                                      <p:to>
                                        <p:strVal val="visible"/>
                                      </p:to>
                                    </p:set>
                                    <p:animEffect transition="in" filter="checkerboard(across)">
                                      <p:cBhvr>
                                        <p:cTn id="7" dur="1000"/>
                                        <p:tgtEl>
                                          <p:spTgt spid="1208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0835">
                                            <p:txEl>
                                              <p:pRg st="0" end="0"/>
                                            </p:txEl>
                                          </p:spTgt>
                                        </p:tgtEl>
                                        <p:attrNameLst>
                                          <p:attrName>style.visibility</p:attrName>
                                        </p:attrNameLst>
                                      </p:cBhvr>
                                      <p:to>
                                        <p:strVal val="visible"/>
                                      </p:to>
                                    </p:set>
                                    <p:animEffect transition="in" filter="diamond(in)">
                                      <p:cBhvr>
                                        <p:cTn id="12" dur="2000"/>
                                        <p:tgtEl>
                                          <p:spTgt spid="1208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20835">
                                            <p:txEl>
                                              <p:pRg st="1" end="1"/>
                                            </p:txEl>
                                          </p:spTgt>
                                        </p:tgtEl>
                                        <p:attrNameLst>
                                          <p:attrName>style.visibility</p:attrName>
                                        </p:attrNameLst>
                                      </p:cBhvr>
                                      <p:to>
                                        <p:strVal val="visible"/>
                                      </p:to>
                                    </p:set>
                                    <p:animEffect transition="in" filter="diamond(in)">
                                      <p:cBhvr>
                                        <p:cTn id="17" dur="2000"/>
                                        <p:tgtEl>
                                          <p:spTgt spid="1208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20835">
                                            <p:txEl>
                                              <p:pRg st="2" end="2"/>
                                            </p:txEl>
                                          </p:spTgt>
                                        </p:tgtEl>
                                        <p:attrNameLst>
                                          <p:attrName>style.visibility</p:attrName>
                                        </p:attrNameLst>
                                      </p:cBhvr>
                                      <p:to>
                                        <p:strVal val="visible"/>
                                      </p:to>
                                    </p:set>
                                    <p:animEffect transition="in" filter="diamond(in)">
                                      <p:cBhvr>
                                        <p:cTn id="22" dur="2000"/>
                                        <p:tgtEl>
                                          <p:spTgt spid="1208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20835">
                                            <p:txEl>
                                              <p:pRg st="3" end="3"/>
                                            </p:txEl>
                                          </p:spTgt>
                                        </p:tgtEl>
                                        <p:attrNameLst>
                                          <p:attrName>style.visibility</p:attrName>
                                        </p:attrNameLst>
                                      </p:cBhvr>
                                      <p:to>
                                        <p:strVal val="visible"/>
                                      </p:to>
                                    </p:set>
                                    <p:animEffect transition="in" filter="diamond(in)">
                                      <p:cBhvr>
                                        <p:cTn id="27" dur="2000"/>
                                        <p:tgtEl>
                                          <p:spTgt spid="1208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p:bldP spid="12083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81000" y="457200"/>
            <a:ext cx="8458200" cy="6109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4800" b="1" dirty="0">
                <a:solidFill>
                  <a:srgbClr val="D20413"/>
                </a:solidFill>
                <a:latin typeface="Comic Sans MS" charset="0"/>
              </a:rPr>
              <a:t>Think and Search</a:t>
            </a:r>
            <a:r>
              <a:rPr lang="en-US" sz="4800" b="1" dirty="0">
                <a:solidFill>
                  <a:schemeClr val="accent2"/>
                </a:solidFill>
                <a:latin typeface="Comic Sans MS" charset="0"/>
              </a:rPr>
              <a:t> </a:t>
            </a:r>
            <a:endParaRPr lang="en-US" sz="2800" b="1" dirty="0">
              <a:solidFill>
                <a:schemeClr val="accent2"/>
              </a:solidFill>
              <a:latin typeface="Comic Sans MS" charset="0"/>
            </a:endParaRPr>
          </a:p>
          <a:p>
            <a:pPr algn="ctr">
              <a:spcBef>
                <a:spcPct val="50000"/>
              </a:spcBef>
            </a:pPr>
            <a:r>
              <a:rPr lang="ja-JP" altLang="en-US" sz="2800" b="1" dirty="0">
                <a:latin typeface="Arial"/>
              </a:rPr>
              <a:t>“</a:t>
            </a:r>
            <a:r>
              <a:rPr lang="en-US" sz="2800" b="1" dirty="0"/>
              <a:t>Think and Search</a:t>
            </a:r>
            <a:r>
              <a:rPr lang="ja-JP" altLang="en-US" sz="2800" b="1" dirty="0">
                <a:latin typeface="Arial"/>
              </a:rPr>
              <a:t>”</a:t>
            </a:r>
            <a:r>
              <a:rPr lang="en-US" sz="2800" b="1" dirty="0"/>
              <a:t> questions usually require you to think about how ideas or information in the text are related.  You will need to look back at the text, find the information that the question refers to, and then think about how the information or ideas fit together. The information may be in multiple places in the text. </a:t>
            </a:r>
          </a:p>
          <a:p>
            <a:pPr algn="ctr">
              <a:spcBef>
                <a:spcPct val="50000"/>
              </a:spcBef>
            </a:pPr>
            <a:r>
              <a:rPr lang="ja-JP" altLang="en-US" sz="2600" b="1" dirty="0">
                <a:latin typeface="Arial"/>
              </a:rPr>
              <a:t>“</a:t>
            </a:r>
            <a:r>
              <a:rPr lang="en-US" sz="2600" b="1" dirty="0"/>
              <a:t>Think and Search</a:t>
            </a:r>
            <a:r>
              <a:rPr lang="ja-JP" altLang="en-US" sz="2600" b="1" dirty="0">
                <a:latin typeface="Arial"/>
              </a:rPr>
              <a:t>”</a:t>
            </a:r>
            <a:r>
              <a:rPr lang="en-US" sz="2600" b="1" dirty="0"/>
              <a:t> questions sometimes include the words, </a:t>
            </a:r>
          </a:p>
          <a:p>
            <a:pPr algn="ctr">
              <a:spcBef>
                <a:spcPct val="50000"/>
              </a:spcBef>
            </a:pPr>
            <a:r>
              <a:rPr lang="ja-JP" altLang="en-US" sz="2600" b="1" dirty="0">
                <a:latin typeface="Arial"/>
              </a:rPr>
              <a:t>“</a:t>
            </a:r>
            <a:r>
              <a:rPr lang="en-US" sz="2600" b="1" dirty="0"/>
              <a:t>The main idea of the passage…</a:t>
            </a:r>
            <a:r>
              <a:rPr lang="ja-JP" altLang="en-US" sz="2600" b="1" dirty="0">
                <a:latin typeface="Arial"/>
              </a:rPr>
              <a:t>”</a:t>
            </a:r>
            <a:r>
              <a:rPr lang="en-US" sz="2600" b="1" dirty="0"/>
              <a:t>  </a:t>
            </a:r>
            <a:r>
              <a:rPr lang="ja-JP" altLang="en-US" sz="2600" b="1" dirty="0">
                <a:latin typeface="Arial"/>
              </a:rPr>
              <a:t>“</a:t>
            </a:r>
            <a:r>
              <a:rPr lang="en-US" sz="2600" b="1" dirty="0"/>
              <a:t>What caused…</a:t>
            </a:r>
            <a:r>
              <a:rPr lang="ja-JP" altLang="en-US" sz="2600" b="1" dirty="0">
                <a:latin typeface="Arial"/>
              </a:rPr>
              <a:t>”</a:t>
            </a:r>
            <a:r>
              <a:rPr lang="en-US" sz="2600" b="1" dirty="0"/>
              <a:t>  </a:t>
            </a:r>
            <a:r>
              <a:rPr lang="ja-JP" altLang="en-US" sz="2600" b="1" dirty="0">
                <a:latin typeface="Arial"/>
              </a:rPr>
              <a:t>“</a:t>
            </a:r>
            <a:r>
              <a:rPr lang="en-US" sz="2600" b="1" dirty="0"/>
              <a:t>Compare/contrast…</a:t>
            </a:r>
            <a:r>
              <a:rPr lang="ja-JP" altLang="en-US" sz="2600" b="1" dirty="0">
                <a:latin typeface="Arial"/>
              </a:rPr>
              <a:t>”</a:t>
            </a:r>
            <a:r>
              <a:rPr lang="en-US" sz="2800" dirty="0"/>
              <a:t> </a:t>
            </a:r>
          </a:p>
        </p:txBody>
      </p:sp>
      <p:sp>
        <p:nvSpPr>
          <p:cNvPr id="86019" name="Text Box 3"/>
          <p:cNvSpPr txBox="1">
            <a:spLocks noChangeArrowheads="1"/>
          </p:cNvSpPr>
          <p:nvPr/>
        </p:nvSpPr>
        <p:spPr bwMode="auto">
          <a:xfrm>
            <a:off x="1219200" y="1143000"/>
            <a:ext cx="6629400" cy="174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20000"/>
              </a:spcBef>
              <a:buClr>
                <a:schemeClr val="accent2"/>
              </a:buClr>
              <a:buSzPct val="80000"/>
              <a:buFontTx/>
              <a:buChar char="•"/>
            </a:pPr>
            <a:endParaRPr lang="en-US" sz="3200" b="1">
              <a:solidFill>
                <a:schemeClr val="accent2"/>
              </a:solidFill>
              <a:latin typeface="Comic Sans MS" charset="0"/>
            </a:endParaRPr>
          </a:p>
          <a:p>
            <a:pPr algn="ctr">
              <a:spcBef>
                <a:spcPct val="20000"/>
              </a:spcBef>
              <a:buClr>
                <a:schemeClr val="accent2"/>
              </a:buClr>
              <a:buSzPct val="80000"/>
            </a:pPr>
            <a:endParaRPr lang="en-US" sz="3200" b="1">
              <a:solidFill>
                <a:schemeClr val="accent2"/>
              </a:solidFill>
              <a:latin typeface="Comic Sans MS" charset="0"/>
            </a:endParaRPr>
          </a:p>
          <a:p>
            <a:pPr algn="ctr">
              <a:spcBef>
                <a:spcPct val="20000"/>
              </a:spcBef>
              <a:buClr>
                <a:schemeClr val="accent1"/>
              </a:buClr>
              <a:buSzPct val="80000"/>
              <a:buFont typeface="Wingdings" charset="0"/>
              <a:buNone/>
            </a:pPr>
            <a:endParaRPr lang="en-US" sz="3200" b="1">
              <a:solidFill>
                <a:schemeClr val="accent2"/>
              </a:solidFill>
              <a:latin typeface="Comic Sans MS" charset="0"/>
            </a:endParaRPr>
          </a:p>
        </p:txBody>
      </p:sp>
      <p:pic>
        <p:nvPicPr>
          <p:cNvPr id="86020" name="Picture 4" descr="MCj0431579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0"/>
            <a:ext cx="1741488" cy="17526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kumimoji="0" lang="en-US" dirty="0" smtClean="0"/>
              <a:t>Objective:  Understand QAR &amp; Bloom's Taxonomy</a:t>
            </a:r>
            <a:endParaRPr kumimoji="0" lang="en-US" dirty="0"/>
          </a:p>
        </p:txBody>
      </p:sp>
    </p:spTree>
    <p:extLst>
      <p:ext uri="{BB962C8B-B14F-4D97-AF65-F5344CB8AC3E}">
        <p14:creationId xmlns:p14="http://schemas.microsoft.com/office/powerpoint/2010/main" val="3747332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6018">
                                            <p:txEl>
                                              <p:pRg st="0" end="0"/>
                                            </p:txEl>
                                          </p:spTgt>
                                        </p:tgtEl>
                                        <p:attrNameLst>
                                          <p:attrName>style.visibility</p:attrName>
                                        </p:attrNameLst>
                                      </p:cBhvr>
                                      <p:to>
                                        <p:strVal val="visible"/>
                                      </p:to>
                                    </p:set>
                                    <p:animEffect transition="in" filter="checkerboard(across)">
                                      <p:cBhvr>
                                        <p:cTn id="7" dur="1000"/>
                                        <p:tgtEl>
                                          <p:spTgt spid="86018">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86020"/>
                                        </p:tgtEl>
                                        <p:attrNameLst>
                                          <p:attrName>style.visibility</p:attrName>
                                        </p:attrNameLst>
                                      </p:cBhvr>
                                      <p:to>
                                        <p:strVal val="visible"/>
                                      </p:to>
                                    </p:set>
                                    <p:animEffect transition="in" filter="diamond(in)">
                                      <p:cBhvr>
                                        <p:cTn id="10" dur="2000"/>
                                        <p:tgtEl>
                                          <p:spTgt spid="8602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86018">
                                            <p:txEl>
                                              <p:pRg st="1" end="1"/>
                                            </p:txEl>
                                          </p:spTgt>
                                        </p:tgtEl>
                                        <p:attrNameLst>
                                          <p:attrName>style.visibility</p:attrName>
                                        </p:attrNameLst>
                                      </p:cBhvr>
                                      <p:to>
                                        <p:strVal val="visible"/>
                                      </p:to>
                                    </p:set>
                                    <p:animEffect transition="in" filter="diamond(in)">
                                      <p:cBhvr>
                                        <p:cTn id="15" dur="2000"/>
                                        <p:tgtEl>
                                          <p:spTgt spid="86018">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86018">
                                            <p:txEl>
                                              <p:pRg st="2" end="2"/>
                                            </p:txEl>
                                          </p:spTgt>
                                        </p:tgtEl>
                                        <p:attrNameLst>
                                          <p:attrName>style.visibility</p:attrName>
                                        </p:attrNameLst>
                                      </p:cBhvr>
                                      <p:to>
                                        <p:strVal val="visible"/>
                                      </p:to>
                                    </p:set>
                                    <p:animEffect transition="in" filter="diamond(in)">
                                      <p:cBhvr>
                                        <p:cTn id="18" dur="2000"/>
                                        <p:tgtEl>
                                          <p:spTgt spid="86018">
                                            <p:txEl>
                                              <p:pRg st="2" end="2"/>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86018">
                                            <p:txEl>
                                              <p:pRg st="3" end="3"/>
                                            </p:txEl>
                                          </p:spTgt>
                                        </p:tgtEl>
                                        <p:attrNameLst>
                                          <p:attrName>style.visibility</p:attrName>
                                        </p:attrNameLst>
                                      </p:cBhvr>
                                      <p:to>
                                        <p:strVal val="visible"/>
                                      </p:to>
                                    </p:set>
                                    <p:animEffect transition="in" filter="diamond(in)">
                                      <p:cBhvr>
                                        <p:cTn id="21" dur="2000"/>
                                        <p:tgtEl>
                                          <p:spTgt spid="860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a:solidFill>
                  <a:srgbClr val="D20413"/>
                </a:solidFill>
              </a:rPr>
              <a:t>Think and Search Examples</a:t>
            </a:r>
          </a:p>
        </p:txBody>
      </p:sp>
      <p:sp>
        <p:nvSpPr>
          <p:cNvPr id="122883" name="Rectangle 3"/>
          <p:cNvSpPr>
            <a:spLocks noGrp="1" noChangeArrowheads="1"/>
          </p:cNvSpPr>
          <p:nvPr>
            <p:ph type="body" idx="1"/>
          </p:nvPr>
        </p:nvSpPr>
        <p:spPr/>
        <p:txBody>
          <a:bodyPr/>
          <a:lstStyle/>
          <a:p>
            <a:r>
              <a:rPr lang="en-US"/>
              <a:t>Explain the difference between a solid and a gas.</a:t>
            </a:r>
          </a:p>
          <a:p>
            <a:r>
              <a:rPr lang="en-US"/>
              <a:t>Give reasons why the civil war began.</a:t>
            </a:r>
          </a:p>
          <a:p>
            <a:r>
              <a:rPr lang="en-US"/>
              <a:t>Find evidence in the article of causes of pollution.</a:t>
            </a:r>
          </a:p>
          <a:p>
            <a:r>
              <a:rPr lang="en-US"/>
              <a:t>Give at least three reasons why the south lost the civil war.  </a:t>
            </a:r>
          </a:p>
          <a:p>
            <a:pPr>
              <a:buFont typeface="Wingdings" charset="0"/>
              <a:buNone/>
            </a:pPr>
            <a:endParaRPr lang="en-US"/>
          </a:p>
        </p:txBody>
      </p:sp>
      <p:sp>
        <p:nvSpPr>
          <p:cNvPr id="2" name="Footer Placeholder 1"/>
          <p:cNvSpPr>
            <a:spLocks noGrp="1"/>
          </p:cNvSpPr>
          <p:nvPr>
            <p:ph type="ftr" sz="quarter" idx="11"/>
          </p:nvPr>
        </p:nvSpPr>
        <p:spPr>
          <a:xfrm>
            <a:off x="3124200" y="5672668"/>
            <a:ext cx="2895600" cy="1114522"/>
          </a:xfrm>
        </p:spPr>
        <p:txBody>
          <a:bodyPr/>
          <a:lstStyle/>
          <a:p>
            <a:r>
              <a:rPr kumimoji="0" lang="en-US" sz="2800" dirty="0" smtClean="0"/>
              <a:t>Objective:  Understand QAR &amp; Bloom's Taxonomy</a:t>
            </a:r>
            <a:endParaRPr kumimoji="0" lang="en-US" sz="2800" dirty="0"/>
          </a:p>
        </p:txBody>
      </p:sp>
    </p:spTree>
    <p:extLst>
      <p:ext uri="{BB962C8B-B14F-4D97-AF65-F5344CB8AC3E}">
        <p14:creationId xmlns:p14="http://schemas.microsoft.com/office/powerpoint/2010/main" val="40996924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checkerboard(across)">
                                      <p:cBhvr>
                                        <p:cTn id="7" dur="1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diamond(in)">
                                      <p:cBhvr>
                                        <p:cTn id="12" dur="2000"/>
                                        <p:tgtEl>
                                          <p:spTgt spid="1228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diamond(in)">
                                      <p:cBhvr>
                                        <p:cTn id="17" dur="2000"/>
                                        <p:tgtEl>
                                          <p:spTgt spid="1228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diamond(in)">
                                      <p:cBhvr>
                                        <p:cTn id="22" dur="2000"/>
                                        <p:tgtEl>
                                          <p:spTgt spid="1228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22883">
                                            <p:txEl>
                                              <p:pRg st="3" end="3"/>
                                            </p:txEl>
                                          </p:spTgt>
                                        </p:tgtEl>
                                        <p:attrNameLst>
                                          <p:attrName>style.visibility</p:attrName>
                                        </p:attrNameLst>
                                      </p:cBhvr>
                                      <p:to>
                                        <p:strVal val="visible"/>
                                      </p:to>
                                    </p:set>
                                    <p:animEffect transition="in" filter="diamond(in)">
                                      <p:cBhvr>
                                        <p:cTn id="27" dur="2000"/>
                                        <p:tgtEl>
                                          <p:spTgt spid="1228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1182</TotalTime>
  <Words>487</Words>
  <Application>Microsoft Macintosh PowerPoint</Application>
  <PresentationFormat>On-screen Show (4:3)</PresentationFormat>
  <Paragraphs>103</Paragraphs>
  <Slides>14</Slides>
  <Notes>10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Technic</vt:lpstr>
      <vt:lpstr>PowerPoint Presentation</vt:lpstr>
      <vt:lpstr>DO NOW – OCTOBER 5, 2011</vt:lpstr>
      <vt:lpstr>Thick &amp; Thin Questions</vt:lpstr>
      <vt:lpstr>Bloom’s Taxonomy </vt:lpstr>
      <vt:lpstr>PowerPoint Presentation</vt:lpstr>
      <vt:lpstr>PowerPoint Presentation</vt:lpstr>
      <vt:lpstr>Right There Question Examples</vt:lpstr>
      <vt:lpstr>PowerPoint Presentation</vt:lpstr>
      <vt:lpstr>Think and Search Examples</vt:lpstr>
      <vt:lpstr>PowerPoint Presentation</vt:lpstr>
      <vt:lpstr>Author and You Examples</vt:lpstr>
      <vt:lpstr>PowerPoint Presentation</vt:lpstr>
      <vt:lpstr>On Your Own Examples</vt:lpstr>
      <vt:lpstr>PowerPoint Presentation</vt:lpstr>
    </vt:vector>
  </TitlesOfParts>
  <Company>West Philadelphia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Hollenbach</dc:creator>
  <cp:lastModifiedBy>Katie Hollenbach</cp:lastModifiedBy>
  <cp:revision>8</cp:revision>
  <dcterms:created xsi:type="dcterms:W3CDTF">2011-10-05T01:53:32Z</dcterms:created>
  <dcterms:modified xsi:type="dcterms:W3CDTF">2011-10-05T21:35:57Z</dcterms:modified>
</cp:coreProperties>
</file>